
<file path=[Content_Types].xml><?xml version="1.0" encoding="utf-8"?>
<Types xmlns="http://schemas.openxmlformats.org/package/2006/content-types">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5" r:id="rId1"/>
  </p:sldMasterIdLst>
  <p:notesMasterIdLst>
    <p:notesMasterId r:id="rId40"/>
  </p:notesMasterIdLst>
  <p:sldIdLst>
    <p:sldId id="267" r:id="rId2"/>
    <p:sldId id="278" r:id="rId3"/>
    <p:sldId id="279" r:id="rId4"/>
    <p:sldId id="280" r:id="rId5"/>
    <p:sldId id="323" r:id="rId6"/>
    <p:sldId id="321" r:id="rId7"/>
    <p:sldId id="322" r:id="rId8"/>
    <p:sldId id="324" r:id="rId9"/>
    <p:sldId id="325" r:id="rId10"/>
    <p:sldId id="269" r:id="rId11"/>
    <p:sldId id="270" r:id="rId12"/>
    <p:sldId id="274" r:id="rId13"/>
    <p:sldId id="277" r:id="rId14"/>
    <p:sldId id="281" r:id="rId15"/>
    <p:sldId id="282" r:id="rId16"/>
    <p:sldId id="283" r:id="rId17"/>
    <p:sldId id="326" r:id="rId18"/>
    <p:sldId id="327" r:id="rId19"/>
    <p:sldId id="329" r:id="rId20"/>
    <p:sldId id="330" r:id="rId21"/>
    <p:sldId id="335" r:id="rId22"/>
    <p:sldId id="336" r:id="rId23"/>
    <p:sldId id="337" r:id="rId24"/>
    <p:sldId id="338" r:id="rId25"/>
    <p:sldId id="339" r:id="rId26"/>
    <p:sldId id="340" r:id="rId27"/>
    <p:sldId id="341" r:id="rId28"/>
    <p:sldId id="342" r:id="rId29"/>
    <p:sldId id="343" r:id="rId30"/>
    <p:sldId id="344" r:id="rId31"/>
    <p:sldId id="346" r:id="rId32"/>
    <p:sldId id="347" r:id="rId33"/>
    <p:sldId id="348" r:id="rId34"/>
    <p:sldId id="353" r:id="rId35"/>
    <p:sldId id="349" r:id="rId36"/>
    <p:sldId id="350" r:id="rId37"/>
    <p:sldId id="351" r:id="rId38"/>
    <p:sldId id="352" r:id="rId39"/>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5089" autoAdjust="0"/>
  </p:normalViewPr>
  <p:slideViewPr>
    <p:cSldViewPr>
      <p:cViewPr varScale="1">
        <p:scale>
          <a:sx n="64" d="100"/>
          <a:sy n="64" d="100"/>
        </p:scale>
        <p:origin x="1572" y="66"/>
      </p:cViewPr>
      <p:guideLst>
        <p:guide orient="horz" pos="2160"/>
        <p:guide pos="2880"/>
      </p:guideLst>
    </p:cSldViewPr>
  </p:slideViewPr>
  <p:outlineViewPr>
    <p:cViewPr>
      <p:scale>
        <a:sx n="33" d="100"/>
        <a:sy n="33" d="100"/>
      </p:scale>
      <p:origin x="0" y="-240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7EA26266-9DE2-45AD-85C2-5289FC268F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panose="020B0604020202020204" pitchFamily="34" charset="0"/>
              </a:defRPr>
            </a:lvl1pPr>
          </a:lstStyle>
          <a:p>
            <a:pPr>
              <a:defRPr/>
            </a:pPr>
            <a:endParaRPr lang="it-IT"/>
          </a:p>
        </p:txBody>
      </p:sp>
      <p:sp>
        <p:nvSpPr>
          <p:cNvPr id="3" name="Segnaposto data 2">
            <a:extLst>
              <a:ext uri="{FF2B5EF4-FFF2-40B4-BE49-F238E27FC236}">
                <a16:creationId xmlns:a16="http://schemas.microsoft.com/office/drawing/2014/main" id="{29A8B669-3FBB-47EA-A0A2-DACE768C0AD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panose="020B0604020202020204" pitchFamily="34" charset="0"/>
              </a:defRPr>
            </a:lvl1pPr>
          </a:lstStyle>
          <a:p>
            <a:pPr>
              <a:defRPr/>
            </a:pPr>
            <a:fld id="{52F783A3-6DAD-47F7-8200-219B4FC21A92}" type="datetimeFigureOut">
              <a:rPr lang="it-IT"/>
              <a:pPr>
                <a:defRPr/>
              </a:pPr>
              <a:t>01/03/2018</a:t>
            </a:fld>
            <a:endParaRPr lang="it-IT"/>
          </a:p>
        </p:txBody>
      </p:sp>
      <p:sp>
        <p:nvSpPr>
          <p:cNvPr id="4" name="Segnaposto immagine diapositiva 3">
            <a:extLst>
              <a:ext uri="{FF2B5EF4-FFF2-40B4-BE49-F238E27FC236}">
                <a16:creationId xmlns:a16="http://schemas.microsoft.com/office/drawing/2014/main" id="{B59AE384-50CF-495D-997C-3DB91B83D470}"/>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2B6CE143-3554-4CC1-BAD2-04CC749B2A3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noProof="0"/>
              <a:t>Modifica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3D03691B-6B48-4A94-B809-0A448F25952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panose="020B0604020202020204" pitchFamily="34" charset="0"/>
              </a:defRPr>
            </a:lvl1pPr>
          </a:lstStyle>
          <a:p>
            <a:pPr>
              <a:defRPr/>
            </a:pPr>
            <a:endParaRPr lang="it-IT"/>
          </a:p>
        </p:txBody>
      </p:sp>
      <p:sp>
        <p:nvSpPr>
          <p:cNvPr id="7" name="Segnaposto numero diapositiva 6">
            <a:extLst>
              <a:ext uri="{FF2B5EF4-FFF2-40B4-BE49-F238E27FC236}">
                <a16:creationId xmlns:a16="http://schemas.microsoft.com/office/drawing/2014/main" id="{03FE2F25-EC5B-421A-9730-F3B10F0FBAD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CF4FB47C-67F5-430D-AEF6-C4C0B80F8E26}" type="slidenum">
              <a:rPr lang="it-IT" altLang="it-IT"/>
              <a:pPr/>
              <a:t>‹N›</a:t>
            </a:fld>
            <a:endParaRPr lang="it-IT" altLang="it-IT"/>
          </a:p>
        </p:txBody>
      </p:sp>
    </p:spTree>
    <p:extLst>
      <p:ext uri="{BB962C8B-B14F-4D97-AF65-F5344CB8AC3E}">
        <p14:creationId xmlns:p14="http://schemas.microsoft.com/office/powerpoint/2010/main" val="7402582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CF3B1F0-6F40-4144-B8B9-5A250100C6D1}"/>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CDBA62B0-389C-4CC7-B0C8-5304EAF0841D}"/>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a16="http://schemas.microsoft.com/office/drawing/2014/main" id="{378390B0-786C-4E15-95CA-D61F7EF3DAA3}"/>
              </a:ext>
            </a:extLst>
          </p:cNvPr>
          <p:cNvSpPr>
            <a:spLocks noGrp="1"/>
          </p:cNvSpPr>
          <p:nvPr>
            <p:ph type="sldNum" sz="quarter" idx="12"/>
          </p:nvPr>
        </p:nvSpPr>
        <p:spPr/>
        <p:txBody>
          <a:bodyPr/>
          <a:lstStyle>
            <a:lvl1pPr>
              <a:defRPr/>
            </a:lvl1pPr>
          </a:lstStyle>
          <a:p>
            <a:fld id="{9D25CE2E-D42C-446C-BE6A-E0336738B383}" type="slidenum">
              <a:rPr lang="it-IT" altLang="it-IT"/>
              <a:pPr/>
              <a:t>‹N›</a:t>
            </a:fld>
            <a:endParaRPr lang="it-IT" altLang="it-IT"/>
          </a:p>
        </p:txBody>
      </p:sp>
    </p:spTree>
    <p:extLst>
      <p:ext uri="{BB962C8B-B14F-4D97-AF65-F5344CB8AC3E}">
        <p14:creationId xmlns:p14="http://schemas.microsoft.com/office/powerpoint/2010/main" val="2804571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5A6088F-7AF2-4C47-8EA8-C0C62B738C10}"/>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C9602D9D-CFBD-42CE-A0BA-4C98DF3FAB6A}"/>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a16="http://schemas.microsoft.com/office/drawing/2014/main" id="{629DFBF3-4C94-4FA1-A2D7-EEEEC3118A12}"/>
              </a:ext>
            </a:extLst>
          </p:cNvPr>
          <p:cNvSpPr>
            <a:spLocks noGrp="1"/>
          </p:cNvSpPr>
          <p:nvPr>
            <p:ph type="sldNum" sz="quarter" idx="12"/>
          </p:nvPr>
        </p:nvSpPr>
        <p:spPr/>
        <p:txBody>
          <a:bodyPr/>
          <a:lstStyle>
            <a:lvl1pPr>
              <a:defRPr/>
            </a:lvl1pPr>
          </a:lstStyle>
          <a:p>
            <a:fld id="{10DC4F47-896C-4DF2-95C6-EEDC109B8479}" type="slidenum">
              <a:rPr lang="it-IT" altLang="it-IT"/>
              <a:pPr/>
              <a:t>‹N›</a:t>
            </a:fld>
            <a:endParaRPr lang="it-IT" altLang="it-IT"/>
          </a:p>
        </p:txBody>
      </p:sp>
    </p:spTree>
    <p:extLst>
      <p:ext uri="{BB962C8B-B14F-4D97-AF65-F5344CB8AC3E}">
        <p14:creationId xmlns:p14="http://schemas.microsoft.com/office/powerpoint/2010/main" val="1722953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649BDB-3577-40AF-A163-A0DC2875A1FA}"/>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ED16DF81-6AC9-4E02-B9A5-3D21829E7618}"/>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a16="http://schemas.microsoft.com/office/drawing/2014/main" id="{9EE2B513-48F1-444F-87D0-392AEEE49DB5}"/>
              </a:ext>
            </a:extLst>
          </p:cNvPr>
          <p:cNvSpPr>
            <a:spLocks noGrp="1"/>
          </p:cNvSpPr>
          <p:nvPr>
            <p:ph type="sldNum" sz="quarter" idx="12"/>
          </p:nvPr>
        </p:nvSpPr>
        <p:spPr/>
        <p:txBody>
          <a:bodyPr/>
          <a:lstStyle>
            <a:lvl1pPr>
              <a:defRPr/>
            </a:lvl1pPr>
          </a:lstStyle>
          <a:p>
            <a:fld id="{4B923636-A7BF-41B3-9A47-5385F570313E}" type="slidenum">
              <a:rPr lang="it-IT" altLang="it-IT"/>
              <a:pPr/>
              <a:t>‹N›</a:t>
            </a:fld>
            <a:endParaRPr lang="it-IT" altLang="it-IT"/>
          </a:p>
        </p:txBody>
      </p:sp>
    </p:spTree>
    <p:extLst>
      <p:ext uri="{BB962C8B-B14F-4D97-AF65-F5344CB8AC3E}">
        <p14:creationId xmlns:p14="http://schemas.microsoft.com/office/powerpoint/2010/main" val="2134496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8190356-58FD-4A22-9EB6-B85AAC1611E2}"/>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A9F844E1-DBF7-48CD-B736-7CB00A0A4521}"/>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a16="http://schemas.microsoft.com/office/drawing/2014/main" id="{3C7EB512-049A-4365-87A6-1AB780B4185D}"/>
              </a:ext>
            </a:extLst>
          </p:cNvPr>
          <p:cNvSpPr>
            <a:spLocks noGrp="1"/>
          </p:cNvSpPr>
          <p:nvPr>
            <p:ph type="sldNum" sz="quarter" idx="12"/>
          </p:nvPr>
        </p:nvSpPr>
        <p:spPr/>
        <p:txBody>
          <a:bodyPr/>
          <a:lstStyle>
            <a:lvl1pPr>
              <a:defRPr/>
            </a:lvl1pPr>
          </a:lstStyle>
          <a:p>
            <a:fld id="{38291FF5-7E74-432B-8431-7F3F7D55E94A}" type="slidenum">
              <a:rPr lang="it-IT" altLang="it-IT"/>
              <a:pPr/>
              <a:t>‹N›</a:t>
            </a:fld>
            <a:endParaRPr lang="it-IT" altLang="it-IT"/>
          </a:p>
        </p:txBody>
      </p:sp>
    </p:spTree>
    <p:extLst>
      <p:ext uri="{BB962C8B-B14F-4D97-AF65-F5344CB8AC3E}">
        <p14:creationId xmlns:p14="http://schemas.microsoft.com/office/powerpoint/2010/main" val="58026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a:extLst>
              <a:ext uri="{FF2B5EF4-FFF2-40B4-BE49-F238E27FC236}">
                <a16:creationId xmlns:a16="http://schemas.microsoft.com/office/drawing/2014/main" id="{FFDFFA1C-81EB-4705-A34A-6B3B9DDCE397}"/>
              </a:ext>
            </a:extLst>
          </p:cNvPr>
          <p:cNvSpPr>
            <a:spLocks noGrp="1"/>
          </p:cNvSpPr>
          <p:nvPr>
            <p:ph type="dt" sz="half" idx="10"/>
          </p:nvPr>
        </p:nvSpPr>
        <p:spPr/>
        <p:txBody>
          <a:bodyPr/>
          <a:lstStyle>
            <a:lvl1pPr>
              <a:defRPr/>
            </a:lvl1pPr>
          </a:lstStyle>
          <a:p>
            <a:pPr>
              <a:defRPr/>
            </a:pPr>
            <a:endParaRPr lang="it-IT"/>
          </a:p>
        </p:txBody>
      </p:sp>
      <p:sp>
        <p:nvSpPr>
          <p:cNvPr id="5" name="Segnaposto piè di pagina 4">
            <a:extLst>
              <a:ext uri="{FF2B5EF4-FFF2-40B4-BE49-F238E27FC236}">
                <a16:creationId xmlns:a16="http://schemas.microsoft.com/office/drawing/2014/main" id="{18245F79-8AD3-4912-80B3-DECF16324B7B}"/>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6" name="Segnaposto numero diapositiva 5">
            <a:extLst>
              <a:ext uri="{FF2B5EF4-FFF2-40B4-BE49-F238E27FC236}">
                <a16:creationId xmlns:a16="http://schemas.microsoft.com/office/drawing/2014/main" id="{47B6719B-1281-40D9-8A8A-B97E808756E5}"/>
              </a:ext>
            </a:extLst>
          </p:cNvPr>
          <p:cNvSpPr>
            <a:spLocks noGrp="1"/>
          </p:cNvSpPr>
          <p:nvPr>
            <p:ph type="sldNum" sz="quarter" idx="12"/>
          </p:nvPr>
        </p:nvSpPr>
        <p:spPr/>
        <p:txBody>
          <a:bodyPr/>
          <a:lstStyle>
            <a:lvl1pPr>
              <a:defRPr/>
            </a:lvl1pPr>
          </a:lstStyle>
          <a:p>
            <a:fld id="{19D490E7-FE3B-41C9-8A1F-092538C10AD8}" type="slidenum">
              <a:rPr lang="it-IT" altLang="it-IT"/>
              <a:pPr/>
              <a:t>‹N›</a:t>
            </a:fld>
            <a:endParaRPr lang="it-IT" altLang="it-IT"/>
          </a:p>
        </p:txBody>
      </p:sp>
    </p:spTree>
    <p:extLst>
      <p:ext uri="{BB962C8B-B14F-4D97-AF65-F5344CB8AC3E}">
        <p14:creationId xmlns:p14="http://schemas.microsoft.com/office/powerpoint/2010/main" val="356874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B807CC2B-53EF-4B81-98A6-7EC42DFFEDD8}"/>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a16="http://schemas.microsoft.com/office/drawing/2014/main" id="{0EF76A0A-1087-4130-8680-D008BB0F7C9B}"/>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7" name="Segnaposto numero diapositiva 5">
            <a:extLst>
              <a:ext uri="{FF2B5EF4-FFF2-40B4-BE49-F238E27FC236}">
                <a16:creationId xmlns:a16="http://schemas.microsoft.com/office/drawing/2014/main" id="{9920F9B8-4EE2-4271-9AE1-C08E2724B48B}"/>
              </a:ext>
            </a:extLst>
          </p:cNvPr>
          <p:cNvSpPr>
            <a:spLocks noGrp="1"/>
          </p:cNvSpPr>
          <p:nvPr>
            <p:ph type="sldNum" sz="quarter" idx="12"/>
          </p:nvPr>
        </p:nvSpPr>
        <p:spPr/>
        <p:txBody>
          <a:bodyPr/>
          <a:lstStyle>
            <a:lvl1pPr>
              <a:defRPr/>
            </a:lvl1pPr>
          </a:lstStyle>
          <a:p>
            <a:fld id="{A0B9E56E-55EC-4A4D-8D19-27453A56BA82}" type="slidenum">
              <a:rPr lang="it-IT" altLang="it-IT"/>
              <a:pPr/>
              <a:t>‹N›</a:t>
            </a:fld>
            <a:endParaRPr lang="it-IT" altLang="it-IT"/>
          </a:p>
        </p:txBody>
      </p:sp>
    </p:spTree>
    <p:extLst>
      <p:ext uri="{BB962C8B-B14F-4D97-AF65-F5344CB8AC3E}">
        <p14:creationId xmlns:p14="http://schemas.microsoft.com/office/powerpoint/2010/main" val="2168500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BC23F645-CEAE-4F94-876A-5D8FF612B4D6}"/>
              </a:ext>
            </a:extLst>
          </p:cNvPr>
          <p:cNvSpPr>
            <a:spLocks noGrp="1"/>
          </p:cNvSpPr>
          <p:nvPr>
            <p:ph type="dt" sz="half" idx="10"/>
          </p:nvPr>
        </p:nvSpPr>
        <p:spPr/>
        <p:txBody>
          <a:bodyPr/>
          <a:lstStyle>
            <a:lvl1pPr>
              <a:defRPr/>
            </a:lvl1pPr>
          </a:lstStyle>
          <a:p>
            <a:pPr>
              <a:defRPr/>
            </a:pPr>
            <a:endParaRPr lang="it-IT"/>
          </a:p>
        </p:txBody>
      </p:sp>
      <p:sp>
        <p:nvSpPr>
          <p:cNvPr id="8" name="Segnaposto piè di pagina 4">
            <a:extLst>
              <a:ext uri="{FF2B5EF4-FFF2-40B4-BE49-F238E27FC236}">
                <a16:creationId xmlns:a16="http://schemas.microsoft.com/office/drawing/2014/main" id="{66254A69-3782-4E75-8861-66682C7445E0}"/>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9" name="Segnaposto numero diapositiva 5">
            <a:extLst>
              <a:ext uri="{FF2B5EF4-FFF2-40B4-BE49-F238E27FC236}">
                <a16:creationId xmlns:a16="http://schemas.microsoft.com/office/drawing/2014/main" id="{44ABF29A-0729-4461-AA0A-3E9C7DD1C081}"/>
              </a:ext>
            </a:extLst>
          </p:cNvPr>
          <p:cNvSpPr>
            <a:spLocks noGrp="1"/>
          </p:cNvSpPr>
          <p:nvPr>
            <p:ph type="sldNum" sz="quarter" idx="12"/>
          </p:nvPr>
        </p:nvSpPr>
        <p:spPr/>
        <p:txBody>
          <a:bodyPr/>
          <a:lstStyle>
            <a:lvl1pPr>
              <a:defRPr/>
            </a:lvl1pPr>
          </a:lstStyle>
          <a:p>
            <a:fld id="{D9079781-14D3-47D2-AA63-8D88D3233FC9}" type="slidenum">
              <a:rPr lang="it-IT" altLang="it-IT"/>
              <a:pPr/>
              <a:t>‹N›</a:t>
            </a:fld>
            <a:endParaRPr lang="it-IT" altLang="it-IT"/>
          </a:p>
        </p:txBody>
      </p:sp>
    </p:spTree>
    <p:extLst>
      <p:ext uri="{BB962C8B-B14F-4D97-AF65-F5344CB8AC3E}">
        <p14:creationId xmlns:p14="http://schemas.microsoft.com/office/powerpoint/2010/main" val="1215896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a:extLst>
              <a:ext uri="{FF2B5EF4-FFF2-40B4-BE49-F238E27FC236}">
                <a16:creationId xmlns:a16="http://schemas.microsoft.com/office/drawing/2014/main" id="{CE3A8FD5-41D0-4677-AC77-85F892641A18}"/>
              </a:ext>
            </a:extLst>
          </p:cNvPr>
          <p:cNvSpPr>
            <a:spLocks noGrp="1"/>
          </p:cNvSpPr>
          <p:nvPr>
            <p:ph type="dt" sz="half" idx="10"/>
          </p:nvPr>
        </p:nvSpPr>
        <p:spPr/>
        <p:txBody>
          <a:bodyPr/>
          <a:lstStyle>
            <a:lvl1pPr>
              <a:defRPr/>
            </a:lvl1pPr>
          </a:lstStyle>
          <a:p>
            <a:pPr>
              <a:defRPr/>
            </a:pPr>
            <a:endParaRPr lang="it-IT"/>
          </a:p>
        </p:txBody>
      </p:sp>
      <p:sp>
        <p:nvSpPr>
          <p:cNvPr id="4" name="Segnaposto piè di pagina 4">
            <a:extLst>
              <a:ext uri="{FF2B5EF4-FFF2-40B4-BE49-F238E27FC236}">
                <a16:creationId xmlns:a16="http://schemas.microsoft.com/office/drawing/2014/main" id="{48C0DC05-35EC-4100-A559-E54051C677E7}"/>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5" name="Segnaposto numero diapositiva 5">
            <a:extLst>
              <a:ext uri="{FF2B5EF4-FFF2-40B4-BE49-F238E27FC236}">
                <a16:creationId xmlns:a16="http://schemas.microsoft.com/office/drawing/2014/main" id="{9D590803-6E50-4CEB-8DA7-4A01E4660147}"/>
              </a:ext>
            </a:extLst>
          </p:cNvPr>
          <p:cNvSpPr>
            <a:spLocks noGrp="1"/>
          </p:cNvSpPr>
          <p:nvPr>
            <p:ph type="sldNum" sz="quarter" idx="12"/>
          </p:nvPr>
        </p:nvSpPr>
        <p:spPr/>
        <p:txBody>
          <a:bodyPr/>
          <a:lstStyle>
            <a:lvl1pPr>
              <a:defRPr/>
            </a:lvl1pPr>
          </a:lstStyle>
          <a:p>
            <a:fld id="{42B2308B-2885-4047-84B9-9E857C3125E9}" type="slidenum">
              <a:rPr lang="it-IT" altLang="it-IT"/>
              <a:pPr/>
              <a:t>‹N›</a:t>
            </a:fld>
            <a:endParaRPr lang="it-IT" altLang="it-IT"/>
          </a:p>
        </p:txBody>
      </p:sp>
    </p:spTree>
    <p:extLst>
      <p:ext uri="{BB962C8B-B14F-4D97-AF65-F5344CB8AC3E}">
        <p14:creationId xmlns:p14="http://schemas.microsoft.com/office/powerpoint/2010/main" val="1013699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CA04B6FD-0D3B-4BD0-93B9-B930AA429461}"/>
              </a:ext>
            </a:extLst>
          </p:cNvPr>
          <p:cNvSpPr>
            <a:spLocks noGrp="1"/>
          </p:cNvSpPr>
          <p:nvPr>
            <p:ph type="dt" sz="half" idx="10"/>
          </p:nvPr>
        </p:nvSpPr>
        <p:spPr/>
        <p:txBody>
          <a:bodyPr/>
          <a:lstStyle>
            <a:lvl1pPr>
              <a:defRPr/>
            </a:lvl1pPr>
          </a:lstStyle>
          <a:p>
            <a:pPr>
              <a:defRPr/>
            </a:pPr>
            <a:endParaRPr lang="it-IT"/>
          </a:p>
        </p:txBody>
      </p:sp>
      <p:sp>
        <p:nvSpPr>
          <p:cNvPr id="3" name="Segnaposto piè di pagina 4">
            <a:extLst>
              <a:ext uri="{FF2B5EF4-FFF2-40B4-BE49-F238E27FC236}">
                <a16:creationId xmlns:a16="http://schemas.microsoft.com/office/drawing/2014/main" id="{9E40EA69-5145-4B1A-9AE5-2B5D6A44D154}"/>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4" name="Segnaposto numero diapositiva 5">
            <a:extLst>
              <a:ext uri="{FF2B5EF4-FFF2-40B4-BE49-F238E27FC236}">
                <a16:creationId xmlns:a16="http://schemas.microsoft.com/office/drawing/2014/main" id="{B9A6E30D-97D7-4527-BA03-0AB1F257D133}"/>
              </a:ext>
            </a:extLst>
          </p:cNvPr>
          <p:cNvSpPr>
            <a:spLocks noGrp="1"/>
          </p:cNvSpPr>
          <p:nvPr>
            <p:ph type="sldNum" sz="quarter" idx="12"/>
          </p:nvPr>
        </p:nvSpPr>
        <p:spPr/>
        <p:txBody>
          <a:bodyPr/>
          <a:lstStyle>
            <a:lvl1pPr>
              <a:defRPr/>
            </a:lvl1pPr>
          </a:lstStyle>
          <a:p>
            <a:fld id="{508A35BE-45F3-4EE6-B00A-87204CA3026A}" type="slidenum">
              <a:rPr lang="it-IT" altLang="it-IT"/>
              <a:pPr/>
              <a:t>‹N›</a:t>
            </a:fld>
            <a:endParaRPr lang="it-IT" altLang="it-IT"/>
          </a:p>
        </p:txBody>
      </p:sp>
    </p:spTree>
    <p:extLst>
      <p:ext uri="{BB962C8B-B14F-4D97-AF65-F5344CB8AC3E}">
        <p14:creationId xmlns:p14="http://schemas.microsoft.com/office/powerpoint/2010/main" val="1313976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B0EF211A-96C4-4D8F-9D29-95438AFD1478}"/>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a16="http://schemas.microsoft.com/office/drawing/2014/main" id="{87BF0BC1-FE51-4CFA-9EE8-83F28875FF62}"/>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7" name="Segnaposto numero diapositiva 5">
            <a:extLst>
              <a:ext uri="{FF2B5EF4-FFF2-40B4-BE49-F238E27FC236}">
                <a16:creationId xmlns:a16="http://schemas.microsoft.com/office/drawing/2014/main" id="{D5282360-29DD-47BB-B007-47D1C048AC6C}"/>
              </a:ext>
            </a:extLst>
          </p:cNvPr>
          <p:cNvSpPr>
            <a:spLocks noGrp="1"/>
          </p:cNvSpPr>
          <p:nvPr>
            <p:ph type="sldNum" sz="quarter" idx="12"/>
          </p:nvPr>
        </p:nvSpPr>
        <p:spPr/>
        <p:txBody>
          <a:bodyPr/>
          <a:lstStyle>
            <a:lvl1pPr>
              <a:defRPr/>
            </a:lvl1pPr>
          </a:lstStyle>
          <a:p>
            <a:fld id="{59C8504F-AFEB-4A51-B58A-70ECCCE69AA5}" type="slidenum">
              <a:rPr lang="it-IT" altLang="it-IT"/>
              <a:pPr/>
              <a:t>‹N›</a:t>
            </a:fld>
            <a:endParaRPr lang="it-IT" altLang="it-IT"/>
          </a:p>
        </p:txBody>
      </p:sp>
    </p:spTree>
    <p:extLst>
      <p:ext uri="{BB962C8B-B14F-4D97-AF65-F5344CB8AC3E}">
        <p14:creationId xmlns:p14="http://schemas.microsoft.com/office/powerpoint/2010/main" val="4247858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a:extLst>
              <a:ext uri="{FF2B5EF4-FFF2-40B4-BE49-F238E27FC236}">
                <a16:creationId xmlns:a16="http://schemas.microsoft.com/office/drawing/2014/main" id="{7E2A908F-D776-455A-A8EF-18DB2B21107C}"/>
              </a:ext>
            </a:extLst>
          </p:cNvPr>
          <p:cNvSpPr>
            <a:spLocks noGrp="1"/>
          </p:cNvSpPr>
          <p:nvPr>
            <p:ph type="dt" sz="half" idx="10"/>
          </p:nvPr>
        </p:nvSpPr>
        <p:spPr/>
        <p:txBody>
          <a:bodyPr/>
          <a:lstStyle>
            <a:lvl1pPr>
              <a:defRPr/>
            </a:lvl1pPr>
          </a:lstStyle>
          <a:p>
            <a:pPr>
              <a:defRPr/>
            </a:pPr>
            <a:endParaRPr lang="it-IT"/>
          </a:p>
        </p:txBody>
      </p:sp>
      <p:sp>
        <p:nvSpPr>
          <p:cNvPr id="6" name="Segnaposto piè di pagina 4">
            <a:extLst>
              <a:ext uri="{FF2B5EF4-FFF2-40B4-BE49-F238E27FC236}">
                <a16:creationId xmlns:a16="http://schemas.microsoft.com/office/drawing/2014/main" id="{D7E80282-A713-44D0-988E-3F3033EE15AB}"/>
              </a:ext>
            </a:extLst>
          </p:cNvPr>
          <p:cNvSpPr>
            <a:spLocks noGrp="1"/>
          </p:cNvSpPr>
          <p:nvPr>
            <p:ph type="ftr" sz="quarter" idx="11"/>
          </p:nvPr>
        </p:nvSpPr>
        <p:spPr/>
        <p:txBody>
          <a:bodyPr/>
          <a:lstStyle>
            <a:lvl1pPr>
              <a:defRPr/>
            </a:lvl1pPr>
          </a:lstStyle>
          <a:p>
            <a:pPr>
              <a:defRPr/>
            </a:pPr>
            <a:r>
              <a:rPr lang="it-IT"/>
              <a:t>Prof.ssa A. M. Lifonso - Corso di Pedagogia e Didattica dell'Arte</a:t>
            </a:r>
          </a:p>
        </p:txBody>
      </p:sp>
      <p:sp>
        <p:nvSpPr>
          <p:cNvPr id="7" name="Segnaposto numero diapositiva 5">
            <a:extLst>
              <a:ext uri="{FF2B5EF4-FFF2-40B4-BE49-F238E27FC236}">
                <a16:creationId xmlns:a16="http://schemas.microsoft.com/office/drawing/2014/main" id="{E7229D61-ECE3-41DA-B204-A6690E31F247}"/>
              </a:ext>
            </a:extLst>
          </p:cNvPr>
          <p:cNvSpPr>
            <a:spLocks noGrp="1"/>
          </p:cNvSpPr>
          <p:nvPr>
            <p:ph type="sldNum" sz="quarter" idx="12"/>
          </p:nvPr>
        </p:nvSpPr>
        <p:spPr/>
        <p:txBody>
          <a:bodyPr/>
          <a:lstStyle>
            <a:lvl1pPr>
              <a:defRPr/>
            </a:lvl1pPr>
          </a:lstStyle>
          <a:p>
            <a:fld id="{CFEEBC53-F123-4EAA-B1B3-2E83F2DE05F9}" type="slidenum">
              <a:rPr lang="it-IT" altLang="it-IT"/>
              <a:pPr/>
              <a:t>‹N›</a:t>
            </a:fld>
            <a:endParaRPr lang="it-IT" altLang="it-IT"/>
          </a:p>
        </p:txBody>
      </p:sp>
    </p:spTree>
    <p:extLst>
      <p:ext uri="{BB962C8B-B14F-4D97-AF65-F5344CB8AC3E}">
        <p14:creationId xmlns:p14="http://schemas.microsoft.com/office/powerpoint/2010/main" val="91619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FA4946A0-2F27-421D-988F-B4A3D2B2966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Segnaposto testo 2">
            <a:extLst>
              <a:ext uri="{FF2B5EF4-FFF2-40B4-BE49-F238E27FC236}">
                <a16:creationId xmlns:a16="http://schemas.microsoft.com/office/drawing/2014/main" id="{014265BA-D46B-4C03-8F66-91CCA5FE3FF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CC2DF813-82CC-4AAC-B028-C29232E8476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defRPr>
            </a:lvl1pPr>
          </a:lstStyle>
          <a:p>
            <a:pPr>
              <a:defRPr/>
            </a:pPr>
            <a:endParaRPr lang="it-IT"/>
          </a:p>
        </p:txBody>
      </p:sp>
      <p:sp>
        <p:nvSpPr>
          <p:cNvPr id="5" name="Segnaposto piè di pagina 4">
            <a:extLst>
              <a:ext uri="{FF2B5EF4-FFF2-40B4-BE49-F238E27FC236}">
                <a16:creationId xmlns:a16="http://schemas.microsoft.com/office/drawing/2014/main" id="{8F81A36D-9007-4708-8E1B-D9E91E916A6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defRPr>
            </a:lvl1pPr>
          </a:lstStyle>
          <a:p>
            <a:pPr>
              <a:defRPr/>
            </a:pPr>
            <a:r>
              <a:rPr lang="it-IT"/>
              <a:t>Prof.ssa A. M. Lifonso - Corso di Pedagogia e Didattica dell'Arte</a:t>
            </a:r>
          </a:p>
        </p:txBody>
      </p:sp>
      <p:sp>
        <p:nvSpPr>
          <p:cNvPr id="6" name="Segnaposto numero diapositiva 5">
            <a:extLst>
              <a:ext uri="{FF2B5EF4-FFF2-40B4-BE49-F238E27FC236}">
                <a16:creationId xmlns:a16="http://schemas.microsoft.com/office/drawing/2014/main" id="{7E1D18B9-1324-464F-A46A-88A1C88C2B3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9244ADD9-AA06-46FD-9A86-C3110E826BBD}"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webimparoweb.eu/" TargetMode="External"/><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hyperlink" Target="http://www.ilsocial.eu/"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1</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05049"/>
            <a:ext cx="808883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dirty="0"/>
              <a:t>Le prime norme in materia risalgono al 2007</a:t>
            </a:r>
          </a:p>
          <a:p>
            <a:r>
              <a:rPr lang="it-IT" dirty="0"/>
              <a:t>- Direttiva Ministeriale n. 16 del 5 febbraio 2007 - Linee di indirizzo generali ed azioni a livello nazionale per la prevenzione e la lotta al bullismo.</a:t>
            </a:r>
            <a:br>
              <a:rPr lang="it-IT" dirty="0"/>
            </a:br>
            <a:r>
              <a:rPr lang="it-IT" dirty="0"/>
              <a:t>- Direttiva Ministeriale del 15 marzo 2007 - Linee di indirizzo utilizzo telefoni cellulari.</a:t>
            </a:r>
          </a:p>
          <a:p>
            <a:endParaRPr lang="it-IT" dirty="0"/>
          </a:p>
          <a:p>
            <a:pPr algn="just"/>
            <a:r>
              <a:rPr lang="it-IT" dirty="0"/>
              <a:t>Il 13 aprile 2015 sono state emanate le linee di orientamento per azioni di prevenzione e di contrasto al bullismo e al cyberbullismo successivamente aggiornate nell’ottobre 2017 a seguito delle innovazioni introdotte con l’emanazione, nel maggio 2017, della legge n. 71/2017 «</a:t>
            </a:r>
            <a:r>
              <a:rPr lang="it-IT" i="1" dirty="0"/>
              <a:t>Disposizioni a tutela dei minori per la prevenzione e il contrasto del fenomeno del cyberbullismo</a:t>
            </a:r>
            <a:r>
              <a:rPr lang="it-IT" dirty="0"/>
              <a:t>». </a:t>
            </a:r>
          </a:p>
          <a:p>
            <a:pPr algn="just"/>
            <a:endParaRPr lang="it-IT" dirty="0"/>
          </a:p>
          <a:p>
            <a:pPr algn="just"/>
            <a:r>
              <a:rPr lang="it-IT" dirty="0"/>
              <a:t>Il documento di orientamento  prevede la realizzazione di una serie di azioni per fornire al personale della scuola gli strumenti di tipo pedagogico e giuridico per riconoscere i segnali precursori dei comportamenti a rischio e per prevenire e contrastare le nuove forme di prevaricazione e di violenza giovanile.</a:t>
            </a:r>
          </a:p>
        </p:txBody>
      </p:sp>
      <p:sp>
        <p:nvSpPr>
          <p:cNvPr id="3" name="Rettangolo 2"/>
          <p:cNvSpPr/>
          <p:nvPr/>
        </p:nvSpPr>
        <p:spPr>
          <a:xfrm>
            <a:off x="515616" y="1028700"/>
            <a:ext cx="6720680" cy="369332"/>
          </a:xfrm>
          <a:prstGeom prst="rect">
            <a:avLst/>
          </a:prstGeom>
        </p:spPr>
        <p:txBody>
          <a:bodyPr wrap="square">
            <a:spAutoFit/>
          </a:bodyPr>
          <a:lstStyle/>
          <a:p>
            <a:r>
              <a:rPr lang="it-IT" b="1" dirty="0"/>
              <a:t>1. Normativa di riferimento</a:t>
            </a:r>
            <a:endParaRPr lang="it-IT" dirty="0"/>
          </a:p>
        </p:txBody>
      </p:sp>
    </p:spTree>
    <p:extLst>
      <p:ext uri="{BB962C8B-B14F-4D97-AF65-F5344CB8AC3E}">
        <p14:creationId xmlns:p14="http://schemas.microsoft.com/office/powerpoint/2010/main" val="1717820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10</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Le “</a:t>
            </a:r>
            <a:r>
              <a:rPr lang="it-IT" i="1" dirty="0"/>
              <a:t>Linee di orientamento per azioni di prevenzione e di contrasto al bullismo e al cyberbullismo</a:t>
            </a:r>
            <a:r>
              <a:rPr lang="it-IT" dirty="0"/>
              <a:t>” danno continuità e implementano le politiche e gli strumenti già in uso da tempo. Inoltre promuovono un nuovo sistema di </a:t>
            </a:r>
            <a:r>
              <a:rPr lang="it-IT" dirty="0" err="1"/>
              <a:t>governance</a:t>
            </a:r>
            <a:r>
              <a:rPr lang="it-IT" dirty="0"/>
              <a:t>, trasferendo le funzioni precedentemente svolte dagli osservatori regionali ai Centri territoriali di supporto (</a:t>
            </a:r>
            <a:r>
              <a:rPr lang="it-IT" dirty="0" err="1"/>
              <a:t>Cts</a:t>
            </a:r>
            <a:r>
              <a:rPr lang="it-IT" dirty="0"/>
              <a:t>) e alle loro articolazioni territoriali. I </a:t>
            </a:r>
            <a:r>
              <a:rPr lang="it-IT" dirty="0" err="1"/>
              <a:t>Cts</a:t>
            </a:r>
            <a:r>
              <a:rPr lang="it-IT" dirty="0"/>
              <a:t>, istituiti nell’ambito del progetto “nuove tecnologie e disabilità” dagli Uffici scolastici regionali in accordo con il </a:t>
            </a:r>
            <a:r>
              <a:rPr lang="it-IT" dirty="0" err="1"/>
              <a:t>Miur</a:t>
            </a:r>
            <a:r>
              <a:rPr lang="it-IT" dirty="0"/>
              <a:t>, sono collocati a livello provinciale presso scuole polo.</a:t>
            </a:r>
          </a:p>
          <a:p>
            <a:endParaRPr lang="it-IT" dirty="0"/>
          </a:p>
          <a:p>
            <a:r>
              <a:rPr lang="it-IT" dirty="0"/>
              <a:t>Sono stati riorganizzati gli Osservatori regionali sul bullismo, istituiti con la direttiva 16 del 5 febbraio 2007 attivi presso gli Uffici scolastici regionali. Con nota 16367 del 2 dicembre 2015 sono state fornite indicazioni operative per la riorganizzazione degli stessi.</a:t>
            </a:r>
          </a:p>
          <a:p>
            <a:endParaRPr lang="it-IT" dirty="0"/>
          </a:p>
          <a:p>
            <a:r>
              <a:rPr lang="it-IT" dirty="0"/>
              <a:t>Strumenti di azione attualmente in uso sono i due social del MIUR pensati e realizzati insieme ai ragazzi: </a:t>
            </a:r>
            <a:r>
              <a:rPr lang="it-IT" dirty="0">
                <a:hlinkClick r:id="rId3" tooltip="vai al sito"/>
              </a:rPr>
              <a:t>www.webimparoweb.eu</a:t>
            </a:r>
            <a:r>
              <a:rPr lang="it-IT" dirty="0"/>
              <a:t> e </a:t>
            </a:r>
            <a:r>
              <a:rPr lang="it-IT" dirty="0">
                <a:hlinkClick r:id="rId4" tooltip="va al sito"/>
              </a:rPr>
              <a:t>www.ilsocial.eu</a:t>
            </a:r>
            <a:r>
              <a:rPr lang="it-IT" dirty="0"/>
              <a:t>. </a:t>
            </a:r>
          </a:p>
          <a:p>
            <a:pPr algn="just"/>
            <a:endParaRPr lang="it-IT" dirty="0"/>
          </a:p>
        </p:txBody>
      </p:sp>
      <p:sp>
        <p:nvSpPr>
          <p:cNvPr id="3" name="Rettangolo 2"/>
          <p:cNvSpPr/>
          <p:nvPr/>
        </p:nvSpPr>
        <p:spPr>
          <a:xfrm>
            <a:off x="515616" y="1028700"/>
            <a:ext cx="6720680" cy="369332"/>
          </a:xfrm>
          <a:prstGeom prst="rect">
            <a:avLst/>
          </a:prstGeom>
        </p:spPr>
        <p:txBody>
          <a:bodyPr wrap="square">
            <a:spAutoFit/>
          </a:bodyPr>
          <a:lstStyle/>
          <a:p>
            <a:r>
              <a:rPr lang="it-IT" b="1" dirty="0"/>
              <a:t>1. Normativa di riferimento</a:t>
            </a:r>
            <a:endParaRPr lang="it-IT" dirty="0"/>
          </a:p>
        </p:txBody>
      </p:sp>
    </p:spTree>
    <p:extLst>
      <p:ext uri="{BB962C8B-B14F-4D97-AF65-F5344CB8AC3E}">
        <p14:creationId xmlns:p14="http://schemas.microsoft.com/office/powerpoint/2010/main" val="456864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11</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sz="1600" dirty="0">
                <a:solidFill>
                  <a:srgbClr val="C00000"/>
                </a:solidFill>
              </a:rPr>
              <a:t>PIANO NAZIONALE PER LA PREVENZIONE DEL BULLISMO E DEL CYBER-BULLISMO A SCUOLA - 2016/2017</a:t>
            </a:r>
          </a:p>
          <a:p>
            <a:pPr algn="just"/>
            <a:endParaRPr lang="it-IT" dirty="0"/>
          </a:p>
          <a:p>
            <a:pPr algn="just"/>
            <a:r>
              <a:rPr lang="it-IT" dirty="0"/>
              <a:t>Con l’emanazione delle “Linee di orientamento per azioni di prevenzione e di contrasto al bullismo e al cyberbullismo”, </a:t>
            </a:r>
            <a:r>
              <a:rPr lang="it-IT" dirty="0" err="1"/>
              <a:t>iI</a:t>
            </a:r>
            <a:r>
              <a:rPr lang="it-IT" dirty="0"/>
              <a:t> Ministero dell'Istruzione, dell'Università e della Ricerca ha voluto dare un segnale forte di ripresa delle attività di prevenzione del fenomeno del bullismo e, più in generale, di ogni forma di violenza mettendo a disposizione delle scuole anche specifiche risorse finanziarie e professionali.</a:t>
            </a:r>
          </a:p>
          <a:p>
            <a:pPr algn="just"/>
            <a:endParaRPr lang="it-IT" dirty="0"/>
          </a:p>
          <a:p>
            <a:pPr algn="just"/>
            <a:r>
              <a:rPr lang="it-IT" dirty="0"/>
              <a:t>Oggi il MIUR intende proseguire lungo la linea della prevenzione, ma anche porre in essere iniziative a carattere nazionale, con l’obiettivo di coinvolgere direttamente il maggior numero possibile di istituzioni scolastiche e creare una rete nazionale finalizzata al contrasto del bullismo, del cyber-bullismo e di qualsiasi espressione di disagio adolescenziale in ambito scolastico. </a:t>
            </a:r>
          </a:p>
          <a:p>
            <a:pPr algn="just"/>
            <a:endParaRPr lang="it-IT" dirty="0"/>
          </a:p>
        </p:txBody>
      </p:sp>
      <p:sp>
        <p:nvSpPr>
          <p:cNvPr id="3" name="Rettangolo 2"/>
          <p:cNvSpPr/>
          <p:nvPr/>
        </p:nvSpPr>
        <p:spPr>
          <a:xfrm>
            <a:off x="515616" y="1028700"/>
            <a:ext cx="6720680" cy="369332"/>
          </a:xfrm>
          <a:prstGeom prst="rect">
            <a:avLst/>
          </a:prstGeom>
        </p:spPr>
        <p:txBody>
          <a:bodyPr wrap="square">
            <a:spAutoFit/>
          </a:bodyPr>
          <a:lstStyle/>
          <a:p>
            <a:r>
              <a:rPr lang="it-IT" b="1" dirty="0"/>
              <a:t>1. Normativa di riferimento</a:t>
            </a:r>
            <a:endParaRPr lang="it-IT" dirty="0"/>
          </a:p>
        </p:txBody>
      </p:sp>
    </p:spTree>
    <p:extLst>
      <p:ext uri="{BB962C8B-B14F-4D97-AF65-F5344CB8AC3E}">
        <p14:creationId xmlns:p14="http://schemas.microsoft.com/office/powerpoint/2010/main" val="916712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12</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495751" y="1738144"/>
            <a:ext cx="8088832"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sz="1600" dirty="0">
                <a:solidFill>
                  <a:srgbClr val="C00000"/>
                </a:solidFill>
              </a:rPr>
              <a:t>PIANO NAZIONALE PER LA PREVENZIONE DEL BULLISMO E DEL CYBER-BULLISMO A SCUOLA - 2016/2017</a:t>
            </a:r>
          </a:p>
          <a:p>
            <a:pPr algn="just"/>
            <a:r>
              <a:rPr lang="it-IT" dirty="0"/>
              <a:t> </a:t>
            </a:r>
          </a:p>
          <a:p>
            <a:r>
              <a:rPr lang="it-IT" dirty="0"/>
              <a:t>Le azioni intraprese in questi anni:</a:t>
            </a:r>
          </a:p>
          <a:p>
            <a:endParaRPr lang="it-IT" dirty="0"/>
          </a:p>
          <a:p>
            <a:r>
              <a:rPr lang="it-IT" dirty="0"/>
              <a:t>- </a:t>
            </a:r>
            <a:r>
              <a:rPr lang="it-IT" i="1" dirty="0"/>
              <a:t>Un Nodo blu contro il bullismo: Giornata nazionale contro il bullismo a scuola</a:t>
            </a:r>
          </a:p>
          <a:p>
            <a:r>
              <a:rPr lang="it-IT" dirty="0"/>
              <a:t>- Generazioni Connesse</a:t>
            </a:r>
          </a:p>
          <a:p>
            <a:r>
              <a:rPr lang="it-IT" dirty="0"/>
              <a:t>- Formazione dei docenti</a:t>
            </a:r>
          </a:p>
          <a:p>
            <a:r>
              <a:rPr lang="it-IT" dirty="0"/>
              <a:t>- Il MIUR e la Polizia di Stato</a:t>
            </a:r>
          </a:p>
          <a:p>
            <a:r>
              <a:rPr lang="it-IT" dirty="0"/>
              <a:t>- MIUR e </a:t>
            </a:r>
            <a:r>
              <a:rPr lang="it-IT" dirty="0" err="1"/>
              <a:t>SoS</a:t>
            </a:r>
            <a:r>
              <a:rPr lang="it-IT" dirty="0"/>
              <a:t> il Telefono Azzurro</a:t>
            </a:r>
          </a:p>
          <a:p>
            <a:r>
              <a:rPr lang="it-IT" dirty="0"/>
              <a:t>- Format tv </a:t>
            </a:r>
            <a:r>
              <a:rPr lang="it-IT" dirty="0" err="1"/>
              <a:t>maipiubullismo</a:t>
            </a:r>
            <a:endParaRPr lang="it-IT" dirty="0"/>
          </a:p>
          <a:p>
            <a:r>
              <a:rPr lang="it-IT" dirty="0"/>
              <a:t>- Verso una scuola amica – “bullo”</a:t>
            </a:r>
          </a:p>
          <a:p>
            <a:r>
              <a:rPr lang="it-IT" dirty="0"/>
              <a:t>- No </a:t>
            </a:r>
            <a:r>
              <a:rPr lang="it-IT" dirty="0" err="1"/>
              <a:t>hate</a:t>
            </a:r>
            <a:r>
              <a:rPr lang="it-IT" dirty="0"/>
              <a:t> </a:t>
            </a:r>
            <a:r>
              <a:rPr lang="it-IT" dirty="0" err="1"/>
              <a:t>speech</a:t>
            </a:r>
            <a:endParaRPr lang="it-IT" dirty="0"/>
          </a:p>
          <a:p>
            <a:r>
              <a:rPr lang="it-IT" dirty="0"/>
              <a:t>- Il Tour “Un Bacio Experience”</a:t>
            </a:r>
          </a:p>
          <a:p>
            <a:r>
              <a:rPr lang="it-IT" dirty="0"/>
              <a:t>- I Protocolli d’Intesa</a:t>
            </a:r>
          </a:p>
        </p:txBody>
      </p:sp>
      <p:sp>
        <p:nvSpPr>
          <p:cNvPr id="3" name="Rettangolo 2"/>
          <p:cNvSpPr/>
          <p:nvPr/>
        </p:nvSpPr>
        <p:spPr>
          <a:xfrm>
            <a:off x="515616" y="1028700"/>
            <a:ext cx="6720680" cy="369332"/>
          </a:xfrm>
          <a:prstGeom prst="rect">
            <a:avLst/>
          </a:prstGeom>
        </p:spPr>
        <p:txBody>
          <a:bodyPr wrap="square">
            <a:spAutoFit/>
          </a:bodyPr>
          <a:lstStyle/>
          <a:p>
            <a:r>
              <a:rPr lang="it-IT" b="1" dirty="0"/>
              <a:t>1. Normativa di riferimento</a:t>
            </a:r>
            <a:endParaRPr lang="it-IT" dirty="0"/>
          </a:p>
        </p:txBody>
      </p:sp>
    </p:spTree>
    <p:extLst>
      <p:ext uri="{BB962C8B-B14F-4D97-AF65-F5344CB8AC3E}">
        <p14:creationId xmlns:p14="http://schemas.microsoft.com/office/powerpoint/2010/main" val="730780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13</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La “</a:t>
            </a:r>
            <a:r>
              <a:rPr lang="it-IT" i="1" dirty="0"/>
              <a:t>Prima Giornata nazionale contro il bullismo a scuola</a:t>
            </a:r>
            <a:r>
              <a:rPr lang="it-IT" dirty="0"/>
              <a:t>”, si è svolta il 7 febbraio 2017, in coincidenza con la Giornata Europea della Sicurezza in Rete indetta dalla Commissione Europea, dove sono state presentate le migliori proposte didattiche elaborate dalle scuole ma, soprattutto, tutte le istituzioni scolastiche italiane sono state chiamate a dire “NO” al bullismo a scuola, dedicando la giornata ad azioni di sensibilizzazione rivolte non solo agli studenti ma a tutta la comunità.</a:t>
            </a:r>
          </a:p>
          <a:p>
            <a:pPr algn="just"/>
            <a:endParaRPr lang="it-IT" dirty="0"/>
          </a:p>
          <a:p>
            <a:pPr algn="just"/>
            <a:r>
              <a:rPr lang="it-IT" dirty="0"/>
              <a:t>Le scuole sono state anche chiamate a contribuire alla realizzazione del primo spot contro il bullismo e il cyber-bullismo, progettato e realizzato interamente dagli studenti.</a:t>
            </a:r>
          </a:p>
          <a:p>
            <a:pPr algn="just"/>
            <a:endParaRPr lang="it-IT" dirty="0"/>
          </a:p>
          <a:p>
            <a:pPr algn="just"/>
            <a:r>
              <a:rPr lang="it-IT" dirty="0"/>
              <a:t>La Campagna Nazionale va sotto il titolo “</a:t>
            </a:r>
            <a:r>
              <a:rPr lang="it-IT" i="1" dirty="0"/>
              <a:t>Il Nodo Blu contro il Bullismo</a:t>
            </a:r>
            <a:r>
              <a:rPr lang="it-IT" dirty="0"/>
              <a:t>” e tutti gli studenti e le scuole che hanno aderito alla campagna sono stati chiamati ad indossare, appendere o mostrare il simbolo della lotta nazionale delle scuole italiane contro il Bullismo, un braccialetto con un Nodo Blu.</a:t>
            </a:r>
          </a:p>
        </p:txBody>
      </p:sp>
      <p:sp>
        <p:nvSpPr>
          <p:cNvPr id="3" name="Rettangolo 2"/>
          <p:cNvSpPr/>
          <p:nvPr/>
        </p:nvSpPr>
        <p:spPr>
          <a:xfrm>
            <a:off x="515616" y="1028700"/>
            <a:ext cx="6720680" cy="369332"/>
          </a:xfrm>
          <a:prstGeom prst="rect">
            <a:avLst/>
          </a:prstGeom>
        </p:spPr>
        <p:txBody>
          <a:bodyPr wrap="square">
            <a:spAutoFit/>
          </a:bodyPr>
          <a:lstStyle/>
          <a:p>
            <a:r>
              <a:rPr lang="it-IT" b="1" dirty="0"/>
              <a:t>1. Normativa di riferimento</a:t>
            </a:r>
            <a:endParaRPr lang="it-IT" dirty="0"/>
          </a:p>
        </p:txBody>
      </p:sp>
    </p:spTree>
    <p:extLst>
      <p:ext uri="{BB962C8B-B14F-4D97-AF65-F5344CB8AC3E}">
        <p14:creationId xmlns:p14="http://schemas.microsoft.com/office/powerpoint/2010/main" val="3986047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14</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Video: Monologo sul bullismo (Paola </a:t>
            </a:r>
            <a:r>
              <a:rPr lang="it-IT" dirty="0" err="1"/>
              <a:t>Cortellesi</a:t>
            </a:r>
            <a:r>
              <a:rPr lang="it-IT" dirty="0"/>
              <a:t> e Marco </a:t>
            </a:r>
            <a:r>
              <a:rPr lang="it-IT" dirty="0" err="1"/>
              <a:t>Mengoni</a:t>
            </a:r>
            <a:r>
              <a:rPr lang="it-IT" dirty="0"/>
              <a:t>)  </a:t>
            </a:r>
          </a:p>
        </p:txBody>
      </p:sp>
      <p:sp>
        <p:nvSpPr>
          <p:cNvPr id="3" name="Rettangolo 2"/>
          <p:cNvSpPr/>
          <p:nvPr/>
        </p:nvSpPr>
        <p:spPr>
          <a:xfrm>
            <a:off x="515616" y="1028700"/>
            <a:ext cx="6720680" cy="369332"/>
          </a:xfrm>
          <a:prstGeom prst="rect">
            <a:avLst/>
          </a:prstGeom>
        </p:spPr>
        <p:txBody>
          <a:bodyPr wrap="square">
            <a:spAutoFit/>
          </a:bodyPr>
          <a:lstStyle/>
          <a:p>
            <a:r>
              <a:rPr lang="it-IT" b="1" dirty="0"/>
              <a:t>1. Normativa di riferimento</a:t>
            </a:r>
            <a:endParaRPr lang="it-IT" dirty="0"/>
          </a:p>
        </p:txBody>
      </p:sp>
      <p:graphicFrame>
        <p:nvGraphicFramePr>
          <p:cNvPr id="2" name="Oggetto 1"/>
          <p:cNvGraphicFramePr>
            <a:graphicFrameLocks noChangeAspect="1"/>
          </p:cNvGraphicFramePr>
          <p:nvPr>
            <p:extLst>
              <p:ext uri="{D42A27DB-BD31-4B8C-83A1-F6EECF244321}">
                <p14:modId xmlns:p14="http://schemas.microsoft.com/office/powerpoint/2010/main" val="4155305034"/>
              </p:ext>
            </p:extLst>
          </p:nvPr>
        </p:nvGraphicFramePr>
        <p:xfrm>
          <a:off x="2243075" y="3212976"/>
          <a:ext cx="4633913" cy="414337"/>
        </p:xfrm>
        <a:graphic>
          <a:graphicData uri="http://schemas.openxmlformats.org/presentationml/2006/ole">
            <mc:AlternateContent xmlns:mc="http://schemas.openxmlformats.org/markup-compatibility/2006">
              <mc:Choice xmlns:v="urn:schemas-microsoft-com:vml" Requires="v">
                <p:oleObj spid="_x0000_s1093" name="Oggetto shell Packager" showAsIcon="1" r:id="rId4" imgW="4633200" imgH="415080" progId="Package">
                  <p:embed/>
                </p:oleObj>
              </mc:Choice>
              <mc:Fallback>
                <p:oleObj name="Oggetto shell Packager" showAsIcon="1" r:id="rId4" imgW="4633200" imgH="415080" progId="Package">
                  <p:embed/>
                  <p:pic>
                    <p:nvPicPr>
                      <p:cNvPr id="0" name=""/>
                      <p:cNvPicPr/>
                      <p:nvPr/>
                    </p:nvPicPr>
                    <p:blipFill>
                      <a:blip r:embed="rId5"/>
                      <a:stretch>
                        <a:fillRect/>
                      </a:stretch>
                    </p:blipFill>
                    <p:spPr>
                      <a:xfrm>
                        <a:off x="2243075" y="3212976"/>
                        <a:ext cx="4633913" cy="414337"/>
                      </a:xfrm>
                      <a:prstGeom prst="rect">
                        <a:avLst/>
                      </a:prstGeom>
                    </p:spPr>
                  </p:pic>
                </p:oleObj>
              </mc:Fallback>
            </mc:AlternateContent>
          </a:graphicData>
        </a:graphic>
      </p:graphicFrame>
    </p:spTree>
    <p:extLst>
      <p:ext uri="{BB962C8B-B14F-4D97-AF65-F5344CB8AC3E}">
        <p14:creationId xmlns:p14="http://schemas.microsoft.com/office/powerpoint/2010/main" val="2255221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15</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La violenza genera sempre violenza e rende sempre più difficile il cammino verso una società inclusiva.</a:t>
            </a:r>
          </a:p>
          <a:p>
            <a:pPr algn="just"/>
            <a:endParaRPr lang="it-IT" dirty="0"/>
          </a:p>
          <a:p>
            <a:pPr algn="just"/>
            <a:r>
              <a:rPr lang="it-IT" b="1" dirty="0"/>
              <a:t>La scuola, luogo per eccellenza di socializzazione svolge un ruolo fondamentale nell’inserimento sociale di ciascun individuo.</a:t>
            </a:r>
          </a:p>
          <a:p>
            <a:pPr algn="just"/>
            <a:endParaRPr lang="it-IT" dirty="0"/>
          </a:p>
          <a:p>
            <a:pPr algn="just"/>
            <a:r>
              <a:rPr lang="it-IT" dirty="0"/>
              <a:t>Ha il compito di mediare i rapporti sociali in modo da evitare pregiudizi, intolleranze e discriminazioni e di orientarli, invece, al rispetto reciproco.</a:t>
            </a:r>
          </a:p>
          <a:p>
            <a:pPr algn="just"/>
            <a:r>
              <a:rPr lang="it-IT" dirty="0"/>
              <a:t>Tra i banchi si sviluppa il senso di appartenenza a una comunità che getta le basi per una società solidale.</a:t>
            </a:r>
          </a:p>
          <a:p>
            <a:pPr algn="just"/>
            <a:endParaRPr lang="it-IT" dirty="0"/>
          </a:p>
          <a:p>
            <a:pPr algn="just"/>
            <a:r>
              <a:rPr lang="it-IT" dirty="0"/>
              <a:t>Talvolta però i rapporti che vi si stabiliscono son improntati non sul rispetto ma sulla prevaricazione. La diversità invece di essere intesa come arricchimento diventa motivo di esclusione e porta ad azioni violente soprattutto ai danni di chi viene percepito come più debole.  </a:t>
            </a:r>
          </a:p>
        </p:txBody>
      </p:sp>
      <p:sp>
        <p:nvSpPr>
          <p:cNvPr id="3" name="Rettangolo 2"/>
          <p:cNvSpPr/>
          <p:nvPr/>
        </p:nvSpPr>
        <p:spPr>
          <a:xfrm>
            <a:off x="515616" y="1028700"/>
            <a:ext cx="6720680" cy="369332"/>
          </a:xfrm>
          <a:prstGeom prst="rect">
            <a:avLst/>
          </a:prstGeom>
        </p:spPr>
        <p:txBody>
          <a:bodyPr wrap="square">
            <a:spAutoFit/>
          </a:bodyPr>
          <a:lstStyle/>
          <a:p>
            <a:r>
              <a:rPr lang="it-IT" b="1" dirty="0"/>
              <a:t>2. Premesse</a:t>
            </a:r>
            <a:endParaRPr lang="it-IT" dirty="0"/>
          </a:p>
        </p:txBody>
      </p:sp>
    </p:spTree>
    <p:extLst>
      <p:ext uri="{BB962C8B-B14F-4D97-AF65-F5344CB8AC3E}">
        <p14:creationId xmlns:p14="http://schemas.microsoft.com/office/powerpoint/2010/main" val="394924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16</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Il fenomeno del </a:t>
            </a:r>
            <a:r>
              <a:rPr lang="it-IT" b="1" dirty="0">
                <a:solidFill>
                  <a:srgbClr val="0000FF"/>
                </a:solidFill>
              </a:rPr>
              <a:t>bullismo </a:t>
            </a:r>
            <a:r>
              <a:rPr lang="it-IT" dirty="0"/>
              <a:t>è più diffuso tra i maschi e tra gli studenti provenienti da un contesto socio-economico più debole. I figli dei disoccupati o di coloro che hanno un basso livello di istruzione subiscono azioni violente settimanalmente o quotidianamente. </a:t>
            </a:r>
          </a:p>
          <a:p>
            <a:pPr algn="just"/>
            <a:endParaRPr lang="it-IT" dirty="0"/>
          </a:p>
          <a:p>
            <a:pPr algn="just"/>
            <a:r>
              <a:rPr lang="it-IT" dirty="0"/>
              <a:t>A parità di condizioni socio-economiche gli studenti immigrati tendono ad essere vittime del bullismo più spesso degli studenti italiani. E’ un disagio che si aggiunge a molti altri che questi bambini e adolescenti affrontano nell’adattarsi ad un nuovo contesto.</a:t>
            </a:r>
          </a:p>
          <a:p>
            <a:pPr algn="just"/>
            <a:endParaRPr lang="it-IT" dirty="0"/>
          </a:p>
          <a:p>
            <a:pPr algn="just"/>
            <a:r>
              <a:rPr lang="it-IT" dirty="0"/>
              <a:t>La scuola deve avviare percorsi educativi incentrati sul rispetto della persona e della legalità; non si può tentennare davanti alla drammaticità del fenomeno e limitarsi ad iniziative sporadiche, ma è necessaria una progettualità condivisa e sistemica, calibrata e pervasiva. </a:t>
            </a:r>
          </a:p>
          <a:p>
            <a:pPr algn="just"/>
            <a:r>
              <a:rPr lang="it-IT" b="1" dirty="0"/>
              <a:t>Alla violenza si può solo rispondere con una forte ed incisiva azione educativa</a:t>
            </a:r>
            <a:r>
              <a:rPr lang="it-IT" dirty="0"/>
              <a:t>, «la violenza è l’ultimo rifugio degli incapaci» (Isaak Asimov – scrittore russo).      </a:t>
            </a:r>
          </a:p>
        </p:txBody>
      </p:sp>
      <p:sp>
        <p:nvSpPr>
          <p:cNvPr id="3" name="Rettangolo 2"/>
          <p:cNvSpPr/>
          <p:nvPr/>
        </p:nvSpPr>
        <p:spPr>
          <a:xfrm>
            <a:off x="515616" y="1028700"/>
            <a:ext cx="6720680" cy="369332"/>
          </a:xfrm>
          <a:prstGeom prst="rect">
            <a:avLst/>
          </a:prstGeom>
        </p:spPr>
        <p:txBody>
          <a:bodyPr wrap="square">
            <a:spAutoFit/>
          </a:bodyPr>
          <a:lstStyle/>
          <a:p>
            <a:r>
              <a:rPr lang="it-IT" b="1" dirty="0"/>
              <a:t>2. Premesse</a:t>
            </a:r>
            <a:endParaRPr lang="it-IT" dirty="0"/>
          </a:p>
        </p:txBody>
      </p:sp>
    </p:spTree>
    <p:extLst>
      <p:ext uri="{BB962C8B-B14F-4D97-AF65-F5344CB8AC3E}">
        <p14:creationId xmlns:p14="http://schemas.microsoft.com/office/powerpoint/2010/main" val="1686948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17</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468313" y="1739701"/>
            <a:ext cx="808883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it-IT" altLang="it-IT" sz="1600" dirty="0"/>
              <a:t>Di fronte alla complessità e alla difficoltà che la condizione dei giovani e degli adolescenti nella nostra società pongono agli adulti, spesso gli “esperti” pensano che educatori, genitori, insegnanti e personale politico non considerino l’insieme delle grandi forze che regolano lo sviluppo di un essere in formazione. Chi si occupa di sviluppo spesso rileva come agli adulti manchi una visione complessa e articolata dei percorsi evolutivi e della condizione giovanile. Tale visione è necessaria quando si delineano le “buone pratiche”, le condotte auspicabili e le strategie di intervento operativo utili per prevenire o affrontare proficuamente le disfunzioni nei comportamenti di relazione, in famiglia, a scuola, nella società.</a:t>
            </a:r>
          </a:p>
          <a:p>
            <a:pPr algn="just" eaLnBrk="1" hangingPunct="1"/>
            <a:endParaRPr lang="it-IT" altLang="it-IT" sz="1600" dirty="0"/>
          </a:p>
          <a:p>
            <a:pPr algn="just"/>
            <a:r>
              <a:rPr lang="it-IT" sz="1600" dirty="0"/>
              <a:t>Al contrario viene in genere considerato “naturale”, e quindi da alcuni ritenuto spesso scontato, allevare ed educare bambini in formazione nel corso del loro sviluppo, insegnare loro le regole che mettono ordine nella nostra società, addestrarli alle relazioni con coetanei e adulti nelle situazioni più diverse, far capire loro ciò che è “bene” e ciò che è “male” e il valore delle emozioni e dei percorsi cognitivi negli anni a volte difficili della loro formazione.</a:t>
            </a:r>
          </a:p>
          <a:p>
            <a:pPr algn="just"/>
            <a:endParaRPr lang="it-IT" altLang="it-IT" sz="1400" dirty="0"/>
          </a:p>
        </p:txBody>
      </p:sp>
      <p:sp>
        <p:nvSpPr>
          <p:cNvPr id="3" name="Rettangolo 2"/>
          <p:cNvSpPr/>
          <p:nvPr/>
        </p:nvSpPr>
        <p:spPr>
          <a:xfrm>
            <a:off x="515616" y="1028700"/>
            <a:ext cx="6720680" cy="369332"/>
          </a:xfrm>
          <a:prstGeom prst="rect">
            <a:avLst/>
          </a:prstGeom>
        </p:spPr>
        <p:txBody>
          <a:bodyPr wrap="square">
            <a:spAutoFit/>
          </a:bodyPr>
          <a:lstStyle/>
          <a:p>
            <a:r>
              <a:rPr lang="it-IT" b="1" dirty="0"/>
              <a:t>3. La sfida della complessità nell’educare alle relazioni</a:t>
            </a:r>
            <a:endParaRPr lang="it-IT" dirty="0"/>
          </a:p>
        </p:txBody>
      </p:sp>
    </p:spTree>
    <p:extLst>
      <p:ext uri="{BB962C8B-B14F-4D97-AF65-F5344CB8AC3E}">
        <p14:creationId xmlns:p14="http://schemas.microsoft.com/office/powerpoint/2010/main" val="699160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18</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782762"/>
            <a:ext cx="8088832"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Se consideriamo alcuni fattori non chiaramente considerati nell’ambito dell’educazione, emerge in modo rilevante il problema della responsabilità, peraltro sentito spesso in modo tormentato dagli adulti nei confronti dei giovani. Il problema della responsabilità individuale degli adulti (genitori, insegnanti, educatori, politici), implica riconoscerla ed evitare il pericolo della delega, ciò può aiutare ad adempiere in modo positivo il ruolo che l’adulto ricopre.</a:t>
            </a:r>
          </a:p>
          <a:p>
            <a:pPr algn="just"/>
            <a:endParaRPr lang="it-IT" altLang="it-IT" sz="1400" dirty="0"/>
          </a:p>
          <a:p>
            <a:pPr algn="just"/>
            <a:r>
              <a:rPr lang="it-IT" dirty="0"/>
              <a:t>Per esempio, molti insegnanti manifestano tutto il loro senso di impotenza nell’intervenire in modo positivo ed efficace sulle dinamiche dello sviluppo dei loro allievi, e spesso incolpano le famiglie di non essere in sintonia con le proprie strategie educative, invocando un nuovo patto tra scuola e famiglia. Altri, al contrario, non tengono conto delle diverse situazioni sociali in cui si trovano a operare e applicano le proprie categorie educative di insegnamento secondo schemi rigidi e progressivi che tutti devono seguire con pari passo.</a:t>
            </a:r>
          </a:p>
          <a:p>
            <a:endParaRPr lang="it-IT" altLang="it-IT" sz="1400" dirty="0"/>
          </a:p>
        </p:txBody>
      </p:sp>
      <p:sp>
        <p:nvSpPr>
          <p:cNvPr id="3" name="Rettangolo 2"/>
          <p:cNvSpPr/>
          <p:nvPr/>
        </p:nvSpPr>
        <p:spPr>
          <a:xfrm>
            <a:off x="515616" y="1028700"/>
            <a:ext cx="6720680" cy="369332"/>
          </a:xfrm>
          <a:prstGeom prst="rect">
            <a:avLst/>
          </a:prstGeom>
        </p:spPr>
        <p:txBody>
          <a:bodyPr wrap="square">
            <a:spAutoFit/>
          </a:bodyPr>
          <a:lstStyle/>
          <a:p>
            <a:r>
              <a:rPr lang="it-IT" b="1" dirty="0"/>
              <a:t>3. La sfida della complessità nell’educare alle relazioni</a:t>
            </a:r>
            <a:endParaRPr lang="it-IT" dirty="0"/>
          </a:p>
        </p:txBody>
      </p:sp>
    </p:spTree>
    <p:extLst>
      <p:ext uri="{BB962C8B-B14F-4D97-AF65-F5344CB8AC3E}">
        <p14:creationId xmlns:p14="http://schemas.microsoft.com/office/powerpoint/2010/main" val="3938077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19</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478428" y="1522154"/>
            <a:ext cx="808883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È necessario che gli educatori conoscano la complessità e l’unicità degli educandi e che si pongano delle domande a cui non rinunciare a dare delle risposte. Questo è tanto più vero se si vuole affrontare il tema dell’aggressività umana e delle sue diverse forme, passate e presenti, non esclusa l’aggressività elettronica, agita online, che pone problemi del tutto particolari a chi vuole capire un fenomeno studiato sistematicamente solo dopo il 2000.</a:t>
            </a:r>
          </a:p>
          <a:p>
            <a:pPr algn="just"/>
            <a:endParaRPr lang="it-IT" dirty="0"/>
          </a:p>
          <a:p>
            <a:pPr algn="just"/>
            <a:r>
              <a:rPr lang="it-IT" dirty="0"/>
              <a:t>Auspicando una profonda trasformazione del concetto di “educazione” e di insegnamento, </a:t>
            </a:r>
            <a:r>
              <a:rPr lang="it-IT" dirty="0" err="1"/>
              <a:t>Morin</a:t>
            </a:r>
            <a:r>
              <a:rPr lang="it-IT" dirty="0"/>
              <a:t> (2015) nel suo manifesto per cambiare l’educazione seguendo Rousseau ci dice che educazione è innanzitutto insegnare a vivere.</a:t>
            </a:r>
          </a:p>
          <a:p>
            <a:pPr algn="just"/>
            <a:r>
              <a:rPr lang="it-IT" dirty="0"/>
              <a:t>Alcuni concetti a lui cari sono tuttavia in rotta di collisione con la teoria e la pratica del nostro agire. Per esempio la constatazione secondo cui l’insegnamento deve portare a un’“</a:t>
            </a:r>
            <a:r>
              <a:rPr lang="it-IT" dirty="0" err="1"/>
              <a:t>antropo</a:t>
            </a:r>
            <a:r>
              <a:rPr lang="it-IT" dirty="0"/>
              <a:t>-etica” basata sulla responsabilità di ciascuno di noi e la solidarietà verso gli altri e, allargando il cerchio, a una solidarietà comunitaria e allo sviluppo della nostra coscienza di appartenere alla specie umana, non sempre viene riconosciuta.</a:t>
            </a:r>
            <a:endParaRPr lang="it-IT" altLang="it-IT" sz="1400" dirty="0"/>
          </a:p>
        </p:txBody>
      </p:sp>
      <p:sp>
        <p:nvSpPr>
          <p:cNvPr id="3" name="Rettangolo 2"/>
          <p:cNvSpPr/>
          <p:nvPr/>
        </p:nvSpPr>
        <p:spPr>
          <a:xfrm>
            <a:off x="515616" y="1028700"/>
            <a:ext cx="6720680" cy="369332"/>
          </a:xfrm>
          <a:prstGeom prst="rect">
            <a:avLst/>
          </a:prstGeom>
        </p:spPr>
        <p:txBody>
          <a:bodyPr wrap="square">
            <a:spAutoFit/>
          </a:bodyPr>
          <a:lstStyle/>
          <a:p>
            <a:r>
              <a:rPr lang="it-IT" b="1" dirty="0"/>
              <a:t>3. La sfida della complessità nell’educare alle relazioni</a:t>
            </a:r>
            <a:endParaRPr lang="it-IT" dirty="0"/>
          </a:p>
        </p:txBody>
      </p:sp>
    </p:spTree>
    <p:extLst>
      <p:ext uri="{BB962C8B-B14F-4D97-AF65-F5344CB8AC3E}">
        <p14:creationId xmlns:p14="http://schemas.microsoft.com/office/powerpoint/2010/main" val="1451825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2</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05049"/>
            <a:ext cx="808883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dirty="0"/>
              <a:t>Ecco i punti salienti della legge n. 71/2017:</a:t>
            </a:r>
          </a:p>
          <a:p>
            <a:endParaRPr lang="it-IT" dirty="0"/>
          </a:p>
          <a:p>
            <a:pPr marL="342900" indent="-342900" algn="just">
              <a:buFont typeface="+mj-lt"/>
              <a:buAutoNum type="arabicPeriod"/>
            </a:pPr>
            <a:r>
              <a:rPr lang="it-IT" dirty="0"/>
              <a:t>Ciascun minore ultraquattordicenne (o i suoi genitori o chi esercita la responsabilità del minore) che sia stato vittima di cyberbullismo può </a:t>
            </a:r>
            <a:r>
              <a:rPr lang="it-IT" b="1" dirty="0"/>
              <a:t>inoltrare al titolare del trattamento o al gestore del sito internet o del social media un'istanza per l'oscuramento, la rimozione o il blocco dei contenuti diffusi </a:t>
            </a:r>
            <a:r>
              <a:rPr lang="it-IT" dirty="0"/>
              <a:t>nella rete. Se entro 24 il gestore non avrà provveduto, l'interessato può rivolgere analoga richiesta al Garante per la protezione dei dati personali, che rimuoverà i contenuti entro 48 ore.</a:t>
            </a:r>
          </a:p>
          <a:p>
            <a:pPr marL="342900" indent="-342900" algn="just">
              <a:buFont typeface="+mj-lt"/>
              <a:buAutoNum type="arabicPeriod"/>
            </a:pPr>
            <a:endParaRPr lang="it-IT" dirty="0"/>
          </a:p>
          <a:p>
            <a:pPr marL="342900" indent="-342900" algn="just">
              <a:buFont typeface="+mj-lt"/>
              <a:buAutoNum type="arabicPeriod"/>
            </a:pPr>
            <a:r>
              <a:rPr lang="it-IT" dirty="0"/>
              <a:t>Nasce presso la Presidenza del Consiglio dei ministri il</a:t>
            </a:r>
            <a:r>
              <a:rPr lang="it-IT" b="1" dirty="0"/>
              <a:t> tavolo tecnico per la prevenzione e il contrasto del cyberbullismo</a:t>
            </a:r>
            <a:r>
              <a:rPr lang="it-IT" dirty="0"/>
              <a:t>, che entro sessanta giorni dal suo insediamento redigerà un </a:t>
            </a:r>
            <a:r>
              <a:rPr lang="it-IT" b="1" dirty="0"/>
              <a:t>piano di azione integrato per il contrasto e la prevenzione del cyberbullismo</a:t>
            </a:r>
            <a:r>
              <a:rPr lang="it-IT" dirty="0"/>
              <a:t>. Il piano prevede anche periodiche campagne informative di prevenzione e di sensibilizzazione sul fenomeno del cyberbullismo. </a:t>
            </a:r>
          </a:p>
        </p:txBody>
      </p:sp>
      <p:sp>
        <p:nvSpPr>
          <p:cNvPr id="3" name="Rettangolo 2"/>
          <p:cNvSpPr/>
          <p:nvPr/>
        </p:nvSpPr>
        <p:spPr>
          <a:xfrm>
            <a:off x="515616" y="1028700"/>
            <a:ext cx="6720680" cy="369332"/>
          </a:xfrm>
          <a:prstGeom prst="rect">
            <a:avLst/>
          </a:prstGeom>
        </p:spPr>
        <p:txBody>
          <a:bodyPr wrap="square">
            <a:spAutoFit/>
          </a:bodyPr>
          <a:lstStyle/>
          <a:p>
            <a:r>
              <a:rPr lang="it-IT" b="1" dirty="0"/>
              <a:t>1. Normativa di riferimento</a:t>
            </a:r>
            <a:endParaRPr lang="it-IT" dirty="0"/>
          </a:p>
        </p:txBody>
      </p:sp>
    </p:spTree>
    <p:extLst>
      <p:ext uri="{BB962C8B-B14F-4D97-AF65-F5344CB8AC3E}">
        <p14:creationId xmlns:p14="http://schemas.microsoft.com/office/powerpoint/2010/main" val="506429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20</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661199"/>
            <a:ext cx="808883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Un esempio di “</a:t>
            </a:r>
            <a:r>
              <a:rPr lang="it-IT" dirty="0" err="1"/>
              <a:t>antropo</a:t>
            </a:r>
            <a:r>
              <a:rPr lang="it-IT" dirty="0"/>
              <a:t>-etica” basata sulla solidarietà vissuta nella pratica è stata data da Emilia </a:t>
            </a:r>
            <a:r>
              <a:rPr lang="it-IT" dirty="0" err="1"/>
              <a:t>Kamvysi</a:t>
            </a:r>
            <a:r>
              <a:rPr lang="it-IT" dirty="0"/>
              <a:t> la nonna di Lesbo di 85 anni, candidata al Nobel, per avere aiutato i profughi siriani approdati sull’isola. Secondo le sue parole in un pomeriggio grigio era approdato un gommone in spiaggia, e una madre con un neonato erano sbarcati fradici e affamati. Dopo aver detto alla madre di passarle il piccolo e di correre a farsi dare vestiti asciutti, il piccolo nelle sue braccia si era messo a piangere.</a:t>
            </a:r>
          </a:p>
          <a:p>
            <a:pPr algn="just"/>
            <a:endParaRPr lang="it-IT" dirty="0"/>
          </a:p>
          <a:p>
            <a:pPr algn="just"/>
            <a:r>
              <a:rPr lang="it-IT" dirty="0"/>
              <a:t>Le viene chiesto se si aspettava la candidatura al premio Nobel e lei risponde di NO, si era solo comportata da «essere umano». Un esempio di etica basata sulla responsabilità individuale e la solidarietà umana.</a:t>
            </a:r>
          </a:p>
          <a:p>
            <a:endParaRPr lang="it-IT" dirty="0"/>
          </a:p>
        </p:txBody>
      </p:sp>
      <p:sp>
        <p:nvSpPr>
          <p:cNvPr id="3" name="Rettangolo 2"/>
          <p:cNvSpPr/>
          <p:nvPr/>
        </p:nvSpPr>
        <p:spPr>
          <a:xfrm>
            <a:off x="515616" y="1028700"/>
            <a:ext cx="6720680" cy="369332"/>
          </a:xfrm>
          <a:prstGeom prst="rect">
            <a:avLst/>
          </a:prstGeom>
        </p:spPr>
        <p:txBody>
          <a:bodyPr wrap="square">
            <a:spAutoFit/>
          </a:bodyPr>
          <a:lstStyle/>
          <a:p>
            <a:r>
              <a:rPr lang="it-IT" b="1" dirty="0"/>
              <a:t>3. La sfida della complessità nell’educare alle relazioni</a:t>
            </a:r>
            <a:endParaRPr lang="it-IT" dirty="0"/>
          </a:p>
        </p:txBody>
      </p:sp>
    </p:spTree>
    <p:extLst>
      <p:ext uri="{BB962C8B-B14F-4D97-AF65-F5344CB8AC3E}">
        <p14:creationId xmlns:p14="http://schemas.microsoft.com/office/powerpoint/2010/main" val="1957982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21</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Come possiamo definire il </a:t>
            </a:r>
            <a:r>
              <a:rPr lang="it-IT" b="1" dirty="0">
                <a:solidFill>
                  <a:srgbClr val="0000FF"/>
                </a:solidFill>
              </a:rPr>
              <a:t>BULLISMO</a:t>
            </a:r>
            <a:r>
              <a:rPr lang="it-IT" dirty="0"/>
              <a:t>?</a:t>
            </a:r>
          </a:p>
          <a:p>
            <a:pPr algn="just"/>
            <a:r>
              <a:rPr lang="it-IT" dirty="0"/>
              <a:t>E’ una forma di comportamento aggressivo basato su uno squilibrio di potere tra due o più persone che si ripete nel tempo. E’ un abuso di potere tra compagni di scuola. </a:t>
            </a:r>
          </a:p>
          <a:p>
            <a:pPr algn="just"/>
            <a:endParaRPr lang="it-IT" dirty="0"/>
          </a:p>
          <a:p>
            <a:pPr algn="just"/>
            <a:r>
              <a:rPr lang="it-IT" dirty="0"/>
              <a:t>Tre tipi di aggressione:</a:t>
            </a:r>
          </a:p>
          <a:p>
            <a:pPr marL="800100" lvl="1" indent="-342900" algn="just">
              <a:buAutoNum type="arabicPeriod"/>
            </a:pPr>
            <a:r>
              <a:rPr lang="it-IT" dirty="0"/>
              <a:t>Fisica, diretta (il ragazzo grande e grosso colpisce un compagno gracile e debole);</a:t>
            </a:r>
          </a:p>
          <a:p>
            <a:pPr marL="800100" lvl="1" indent="-342900" algn="just">
              <a:buAutoNum type="arabicPeriod"/>
            </a:pPr>
            <a:r>
              <a:rPr lang="it-IT" dirty="0"/>
              <a:t>Verbale diretta (offese, prese in giro);</a:t>
            </a:r>
          </a:p>
          <a:p>
            <a:pPr marL="800100" lvl="1" indent="-342900" algn="just">
              <a:buAutoNum type="arabicPeriod"/>
            </a:pPr>
            <a:r>
              <a:rPr lang="it-IT" dirty="0"/>
              <a:t>Indiretta (fare maldicenze, usare gli altri per attaccare un compagno bersaglio) detta anche relazionale.</a:t>
            </a:r>
          </a:p>
          <a:p>
            <a:pPr indent="-285750" algn="just"/>
            <a:endParaRPr lang="it-IT" dirty="0"/>
          </a:p>
          <a:p>
            <a:pPr indent="-285750" algn="just"/>
            <a:r>
              <a:rPr lang="it-IT" dirty="0"/>
              <a:t>Si tende ad isolare il compagno escludendolo dai giochi se non obbedisce a tutto quello che gli si comanda. Il bullismo, da fenomeno che implicava un rapporto diadico bullo-vittima attraverso la descrizione di diverse tipologie di bulli e di vittime, le descrizioni degli insegnanti e dei compagni, è stato interpretato come fenomeno di gruppo. </a:t>
            </a:r>
          </a:p>
        </p:txBody>
      </p:sp>
      <p:sp>
        <p:nvSpPr>
          <p:cNvPr id="3" name="Rettangolo 2"/>
          <p:cNvSpPr/>
          <p:nvPr/>
        </p:nvSpPr>
        <p:spPr>
          <a:xfrm>
            <a:off x="515616" y="1028700"/>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3930582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22</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b="1" dirty="0">
                <a:solidFill>
                  <a:srgbClr val="0000FF"/>
                </a:solidFill>
              </a:rPr>
              <a:t>I diversi ruoli</a:t>
            </a:r>
            <a:r>
              <a:rPr lang="it-IT" dirty="0"/>
              <a:t>:</a:t>
            </a:r>
          </a:p>
          <a:p>
            <a:pPr algn="just"/>
            <a:endParaRPr lang="it-IT" dirty="0"/>
          </a:p>
          <a:p>
            <a:pPr marL="342900" indent="-342900" algn="just">
              <a:buFont typeface="+mj-lt"/>
              <a:buAutoNum type="arabicPeriod"/>
            </a:pPr>
            <a:r>
              <a:rPr lang="it-IT" b="1" dirty="0"/>
              <a:t>bulli</a:t>
            </a:r>
            <a:r>
              <a:rPr lang="it-IT" dirty="0"/>
              <a:t>, coloro che mettono in campo le condotte aggressive e che incoraggiano i compagni a partecipare;</a:t>
            </a:r>
          </a:p>
          <a:p>
            <a:pPr marL="342900" indent="-342900" algn="just">
              <a:buFont typeface="+mj-lt"/>
              <a:buAutoNum type="arabicPeriod"/>
            </a:pPr>
            <a:r>
              <a:rPr lang="it-IT" b="1" dirty="0"/>
              <a:t>assistenti</a:t>
            </a:r>
            <a:r>
              <a:rPr lang="it-IT" dirty="0"/>
              <a:t>, coloro che pur non prendendo l’iniziativa, li aiutano nell’attività aggressiva;</a:t>
            </a:r>
          </a:p>
          <a:p>
            <a:pPr marL="342900" indent="-342900" algn="just">
              <a:buFont typeface="+mj-lt"/>
              <a:buAutoNum type="arabicPeriod"/>
            </a:pPr>
            <a:r>
              <a:rPr lang="it-IT" b="1" dirty="0"/>
              <a:t>rinforzi</a:t>
            </a:r>
            <a:r>
              <a:rPr lang="it-IT" dirty="0"/>
              <a:t>, coloro che incoraggiano i bulli a continuare ridendo di fronte alle offese fatte alle vittime;</a:t>
            </a:r>
          </a:p>
          <a:p>
            <a:pPr marL="342900" indent="-342900" algn="just">
              <a:buFont typeface="+mj-lt"/>
              <a:buAutoNum type="arabicPeriod"/>
            </a:pPr>
            <a:r>
              <a:rPr lang="it-IT" b="1" dirty="0"/>
              <a:t>difensori</a:t>
            </a:r>
            <a:r>
              <a:rPr lang="it-IT" dirty="0"/>
              <a:t>, coloro che offrono aiuto alle vittime, informano un adulto, confortano la vittima o cercano di far smettere il bullo;</a:t>
            </a:r>
          </a:p>
          <a:p>
            <a:pPr marL="342900" indent="-342900" algn="just">
              <a:buFont typeface="+mj-lt"/>
              <a:buAutoNum type="arabicPeriod"/>
            </a:pPr>
            <a:r>
              <a:rPr lang="it-IT" b="1" dirty="0"/>
              <a:t>spettatori</a:t>
            </a:r>
            <a:r>
              <a:rPr lang="it-IT" dirty="0"/>
              <a:t>, coloro che si mantengono a distanza e si comportano da «maggioranza silenziosa»;</a:t>
            </a:r>
          </a:p>
          <a:p>
            <a:pPr marL="342900" indent="-342900" algn="just">
              <a:buFont typeface="+mj-lt"/>
              <a:buAutoNum type="arabicPeriod"/>
            </a:pPr>
            <a:r>
              <a:rPr lang="it-IT" b="1" dirty="0"/>
              <a:t>vittime</a:t>
            </a:r>
            <a:r>
              <a:rPr lang="it-IT" dirty="0"/>
              <a:t>, coloro che sono il bersaglio di aggressioni ripetute;</a:t>
            </a:r>
          </a:p>
        </p:txBody>
      </p:sp>
      <p:sp>
        <p:nvSpPr>
          <p:cNvPr id="3" name="Rettangolo 2"/>
          <p:cNvSpPr/>
          <p:nvPr/>
        </p:nvSpPr>
        <p:spPr>
          <a:xfrm>
            <a:off x="515616" y="1028700"/>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617120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23</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Il ruolo delle </a:t>
            </a:r>
            <a:r>
              <a:rPr lang="it-IT" b="1" dirty="0"/>
              <a:t>vittime</a:t>
            </a:r>
          </a:p>
          <a:p>
            <a:pPr algn="just"/>
            <a:endParaRPr lang="it-IT" dirty="0"/>
          </a:p>
          <a:p>
            <a:pPr algn="just"/>
            <a:r>
              <a:rPr lang="it-IT" dirty="0"/>
              <a:t>Si distinguono tra </a:t>
            </a:r>
            <a:r>
              <a:rPr lang="it-IT" u="sng" dirty="0"/>
              <a:t>passive</a:t>
            </a:r>
            <a:r>
              <a:rPr lang="it-IT" dirty="0"/>
              <a:t> e </a:t>
            </a:r>
            <a:r>
              <a:rPr lang="it-IT" u="sng" dirty="0"/>
              <a:t>provocatrici</a:t>
            </a:r>
            <a:r>
              <a:rPr lang="it-IT" dirty="0"/>
              <a:t>, </a:t>
            </a:r>
          </a:p>
          <a:p>
            <a:pPr marL="285750" indent="-285750" algn="just">
              <a:buFont typeface="Arial" panose="020B0604020202020204" pitchFamily="34" charset="0"/>
              <a:buChar char="•"/>
            </a:pPr>
            <a:r>
              <a:rPr lang="it-IT" dirty="0"/>
              <a:t>le prime sono timide, ansiose, insicure, incapaci di difendersi e far valere i propri diritti;</a:t>
            </a:r>
          </a:p>
          <a:p>
            <a:pPr marL="285750" indent="-285750" algn="just">
              <a:buFont typeface="Arial" panose="020B0604020202020204" pitchFamily="34" charset="0"/>
              <a:buChar char="•"/>
            </a:pPr>
            <a:r>
              <a:rPr lang="it-IT" dirty="0"/>
              <a:t>le seconde sono descritte come individui che provocano l’aggressione dando fastidio e irritando gli altri compagni.</a:t>
            </a:r>
          </a:p>
          <a:p>
            <a:pPr algn="just"/>
            <a:endParaRPr lang="it-IT" dirty="0"/>
          </a:p>
          <a:p>
            <a:pPr algn="just"/>
            <a:r>
              <a:rPr lang="it-IT" dirty="0"/>
              <a:t>Le difficoltà di apprendimento, le disabilità fisiche e l’iperattività, le difficoltà nelle abilità motorie, sono state dimostrate essere possibili fattori di rischio per assumere il ruolo di vittima o di bullo nei gruppi di compagni di scuola.</a:t>
            </a:r>
          </a:p>
          <a:p>
            <a:pPr algn="just"/>
            <a:endParaRPr lang="it-IT" dirty="0"/>
          </a:p>
          <a:p>
            <a:pPr algn="just"/>
            <a:r>
              <a:rPr lang="it-IT" dirty="0"/>
              <a:t>I ragazzi con difficoltà di comportamento possono essere emarginati e non riuscire così a tenere relazioni amicali come fattore protettivo contro le prepotenze e il rifiuto. Inoltre alcuni ragazzi goffi o con disabilità possono diventare attori di condotte di bullismo o comportarsi come vittime provocatrici aggressive.</a:t>
            </a:r>
          </a:p>
        </p:txBody>
      </p:sp>
      <p:sp>
        <p:nvSpPr>
          <p:cNvPr id="3" name="Rettangolo 2"/>
          <p:cNvSpPr/>
          <p:nvPr/>
        </p:nvSpPr>
        <p:spPr>
          <a:xfrm>
            <a:off x="515616" y="1028700"/>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2482849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24</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Tra i fattori protettivi contro le prepotenze dei compagni si mette in primo piano la capacità di fare amicizia nel gruppo, si sottolinea la qualità della relazione non fare amicizia con altre vittime ma con i difensori capaci di strategie difensive. Anche la popolarità è un fattore protettivo e i difensori risultano gli individui più popolari nel gruppo dei compagni, i meno popolari sono coloro che assumono il ruolo di vittime.</a:t>
            </a:r>
          </a:p>
          <a:p>
            <a:pPr algn="just"/>
            <a:endParaRPr lang="it-IT" dirty="0"/>
          </a:p>
          <a:p>
            <a:pPr algn="just"/>
            <a:r>
              <a:rPr lang="it-IT" dirty="0"/>
              <a:t>Singolare la descrizione che i ragazzi fanno del comportamento degli insegnanti in alcune scuole prese in esame; molti degli episodi di bullismo accadono in classe, quando gli adulti sono presenti, ebbene alcuni insegnanti fanno finta di nulla o non si accorgono di nulla, alcuni ridono del fatto insieme agli studenti e in una minoranza intervengono a difesa della vittima.</a:t>
            </a:r>
          </a:p>
          <a:p>
            <a:pPr algn="just"/>
            <a:endParaRPr lang="it-IT" dirty="0"/>
          </a:p>
          <a:p>
            <a:pPr algn="just"/>
            <a:r>
              <a:rPr lang="it-IT" dirty="0"/>
              <a:t>Gli psicologi hanno messo in luce, nelle dinamiche del bullismo, il livello alto di autostima che i bulli sembrano avere e viene spiegato dal senso di potere che provano nel dominare e umiliare i compagni «più deboli».   </a:t>
            </a:r>
          </a:p>
          <a:p>
            <a:pPr algn="just"/>
            <a:endParaRPr lang="it-IT" dirty="0"/>
          </a:p>
        </p:txBody>
      </p:sp>
      <p:sp>
        <p:nvSpPr>
          <p:cNvPr id="3" name="Rettangolo 2"/>
          <p:cNvSpPr/>
          <p:nvPr/>
        </p:nvSpPr>
        <p:spPr>
          <a:xfrm>
            <a:off x="515616" y="1028700"/>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911360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25</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endParaRPr lang="it-IT" dirty="0"/>
          </a:p>
          <a:p>
            <a:pPr algn="just"/>
            <a:r>
              <a:rPr lang="it-IT" dirty="0"/>
              <a:t>Chi assume il ruolo di vittima presenta un autostima bassa, scarsa padronanza delle proprie relazioni sociali, paura e un vissuto depressivo.</a:t>
            </a:r>
          </a:p>
          <a:p>
            <a:pPr algn="just"/>
            <a:endParaRPr lang="it-IT" dirty="0"/>
          </a:p>
          <a:p>
            <a:pPr algn="just"/>
            <a:r>
              <a:rPr lang="it-IT" dirty="0"/>
              <a:t>Le vittime che riescono a confidarsi con gli insegnanti e con i genitori dichiarano di sentirsi confortate dal fatto che qualcuno prende a cuore i loro problemi. Circa il 30% delle vittime non parlano dei loro problemi né con un insegnante, né con i genitori, né con i compagni. </a:t>
            </a:r>
          </a:p>
          <a:p>
            <a:pPr algn="just"/>
            <a:endParaRPr lang="it-IT" dirty="0"/>
          </a:p>
          <a:p>
            <a:pPr algn="just"/>
            <a:r>
              <a:rPr lang="it-IT" dirty="0"/>
              <a:t>Per i ragazzi delle superiori il parlare con gli adulti viene spesso interpretato come «fare la spia» e questo si teme possa scatenare altre condotte violente nei bulli persecutori. </a:t>
            </a:r>
          </a:p>
          <a:p>
            <a:pPr algn="just"/>
            <a:endParaRPr lang="it-IT" dirty="0"/>
          </a:p>
          <a:p>
            <a:pPr algn="just"/>
            <a:r>
              <a:rPr lang="it-IT" dirty="0"/>
              <a:t>Studi trasversali hanno trovato che il picco delle condotte di bullismo si verifica nella scuola media inferiore e nei primi anni delle superiori. </a:t>
            </a:r>
          </a:p>
        </p:txBody>
      </p:sp>
      <p:sp>
        <p:nvSpPr>
          <p:cNvPr id="3" name="Rettangolo 2"/>
          <p:cNvSpPr/>
          <p:nvPr/>
        </p:nvSpPr>
        <p:spPr>
          <a:xfrm>
            <a:off x="515616" y="1028700"/>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494758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26</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Una variabile importante nelle dinamiche del bullismo è data dal «clima scolastico»: infatti se questo non favorisce il dialogo insegnanti-allievi o l’accoglienza dei più deboli, se non consente agli studenti di riconoscere negli adulti figure di riferimento significative alle quali rivolgersi, allora si favorisce il perpetuarsi delle prepotenze, si cristallizza il ruolo di vittima e si consolida l’idea di impunità dei prepotenti.</a:t>
            </a:r>
          </a:p>
          <a:p>
            <a:pPr algn="just"/>
            <a:endParaRPr lang="it-IT" dirty="0"/>
          </a:p>
          <a:p>
            <a:pPr algn="just"/>
            <a:r>
              <a:rPr lang="it-IT" dirty="0"/>
              <a:t>Il bullismo come fenomeno di gruppo implica che anche i ruoli «degli spettatori e dei difensori» sono da tenere in considerazione per cambiare le dinamiche di gruppo e migliorare la qualità delle relazioni.</a:t>
            </a:r>
          </a:p>
          <a:p>
            <a:pPr algn="just"/>
            <a:endParaRPr lang="it-IT" dirty="0"/>
          </a:p>
          <a:p>
            <a:pPr algn="just"/>
            <a:r>
              <a:rPr lang="it-IT" dirty="0"/>
              <a:t>Sensibilizzare la «maggioranza silenziosa» di fronte agli atti di bullismo e far sì che alcuni di loro assumano il ruolo di «difensori» delle vittime e si oppongano ai bulli, può rivelarsi una strategia vincente nell’ottimizzazione delle relazioni nella scuola. Spesso gli «spettatori» possono assumere il ruolo di «rinforzi» del bullo mostrando di divertirsi ridendo o incitando. </a:t>
            </a:r>
          </a:p>
        </p:txBody>
      </p:sp>
      <p:sp>
        <p:nvSpPr>
          <p:cNvPr id="3" name="Rettangolo 2"/>
          <p:cNvSpPr/>
          <p:nvPr/>
        </p:nvSpPr>
        <p:spPr>
          <a:xfrm>
            <a:off x="515616" y="1028700"/>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2080687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27</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In molti progetti di intervento è stato più efficace cambiare i ruoli dei ragazzi da spettatori e rinforzi a difensori per migliorare il clima scolastico a breve.</a:t>
            </a:r>
          </a:p>
          <a:p>
            <a:pPr algn="just"/>
            <a:endParaRPr lang="it-IT" dirty="0"/>
          </a:p>
          <a:p>
            <a:pPr algn="just"/>
            <a:r>
              <a:rPr lang="it-IT" dirty="0"/>
              <a:t>Sappiamo che la capacità di mettersi in relazione con gli altri e di risolvere i conflitti si costruiscono nel corso dello sviluppo: durante i primi anni dello sviluppo si iniziano a costruire l’abilità di comunicare con gli altri, di rapportarsi ai diversi individui di un gruppo e a mettersi nei loro panni, la capacità di affrontare in modo equilibrato le frustrazioni.</a:t>
            </a:r>
          </a:p>
          <a:p>
            <a:pPr algn="just"/>
            <a:endParaRPr lang="it-IT" dirty="0"/>
          </a:p>
          <a:p>
            <a:pPr algn="just"/>
            <a:r>
              <a:rPr lang="it-IT" dirty="0"/>
              <a:t>Quest’arte non è facile, quando non la impariamo diventiamo esseri umani a rischio.   </a:t>
            </a:r>
          </a:p>
        </p:txBody>
      </p:sp>
      <p:sp>
        <p:nvSpPr>
          <p:cNvPr id="3" name="Rettangolo 2"/>
          <p:cNvSpPr/>
          <p:nvPr/>
        </p:nvSpPr>
        <p:spPr>
          <a:xfrm>
            <a:off x="515616" y="1028700"/>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31424308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28</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428810"/>
            <a:ext cx="808883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Come si diventa </a:t>
            </a:r>
            <a:r>
              <a:rPr lang="it-IT" b="1" dirty="0"/>
              <a:t>bulli</a:t>
            </a:r>
            <a:r>
              <a:rPr lang="it-IT" dirty="0"/>
              <a:t>, </a:t>
            </a:r>
            <a:r>
              <a:rPr lang="it-IT" b="1" dirty="0"/>
              <a:t>vittime</a:t>
            </a:r>
            <a:r>
              <a:rPr lang="it-IT" dirty="0"/>
              <a:t>, </a:t>
            </a:r>
            <a:r>
              <a:rPr lang="it-IT" b="1" dirty="0"/>
              <a:t>difensori</a:t>
            </a:r>
            <a:r>
              <a:rPr lang="it-IT" dirty="0"/>
              <a:t>?</a:t>
            </a:r>
          </a:p>
          <a:p>
            <a:pPr algn="just"/>
            <a:r>
              <a:rPr lang="it-IT" dirty="0"/>
              <a:t>I percorsi sono molteplici, le ricerche ci mostrano, per esempio, che i bambini tra gli 0 ed i 3 anni che provengono da famiglie «difficili» e che hanno subito maltrattamenti di tipo fisico in tenera età non riconoscono i segnali di dolore nei coetanei, non rispondono, mostrano tristezza al dolore dell’altro, né tantomeno offrendo consolazione e aiuto ai più deboli.</a:t>
            </a:r>
          </a:p>
          <a:p>
            <a:pPr algn="just"/>
            <a:endParaRPr lang="it-IT" dirty="0"/>
          </a:p>
          <a:p>
            <a:pPr algn="just"/>
            <a:r>
              <a:rPr lang="it-IT" dirty="0"/>
              <a:t>Un bambino di due anni e mezzo, maltrattato fisicamente dai genitori, osservato a scuola durante un episodio di «gioco di lotta» (un gioco divertente, che viene fatto tra i coetanei, rotolandosi a terra, facendo una lotta non aggressiva, col sorriso), assistendo al pianto improvviso di una compagna l’ha presa per mano e quando lei ha cercato di allontanarsi, ha cominciato a picchiarla violentemente su un braccio gridandole di smettere di piangere.</a:t>
            </a:r>
          </a:p>
          <a:p>
            <a:pPr algn="just"/>
            <a:endParaRPr lang="it-IT" dirty="0"/>
          </a:p>
          <a:p>
            <a:pPr algn="just"/>
            <a:r>
              <a:rPr lang="it-IT" dirty="0"/>
              <a:t> La capacità di empatia e di intersoggettività sono doti che si apprendono molto presto nello sviluppo: per questo le relazioni nella famiglia e nella scuola sono fondamentali.</a:t>
            </a:r>
          </a:p>
        </p:txBody>
      </p:sp>
      <p:sp>
        <p:nvSpPr>
          <p:cNvPr id="3" name="Rettangolo 2"/>
          <p:cNvSpPr/>
          <p:nvPr/>
        </p:nvSpPr>
        <p:spPr>
          <a:xfrm>
            <a:off x="515616" y="1028700"/>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1344343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29</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Le punizioni fisiche costanti in famiglia, insieme a periodi in cui la presenza e l’interesse degli adulti mancano, sembra essere un fattore predisponente a comportamenti violenti di bullismo nei bambini. E’ interessante notare quali valori siano stati trasmessi dagli adulti ai ragazzi </a:t>
            </a:r>
            <a:r>
              <a:rPr lang="it-IT" dirty="0" err="1"/>
              <a:t>pre</a:t>
            </a:r>
            <a:r>
              <a:rPr lang="it-IT" dirty="0"/>
              <a:t>-adolescenti e adolescenti coinvolti nelle dinamiche di bullismo.</a:t>
            </a:r>
          </a:p>
          <a:p>
            <a:pPr algn="just"/>
            <a:endParaRPr lang="it-IT" dirty="0"/>
          </a:p>
          <a:p>
            <a:pPr algn="just"/>
            <a:r>
              <a:rPr lang="it-IT" dirty="0"/>
              <a:t>Gli studenti delle scuole superiori li hanno suddivisi in individuali e sociali : </a:t>
            </a:r>
          </a:p>
          <a:p>
            <a:pPr algn="just"/>
            <a:endParaRPr lang="it-IT" dirty="0"/>
          </a:p>
          <a:p>
            <a:pPr marL="285750" indent="-285750" algn="just">
              <a:lnSpc>
                <a:spcPct val="150000"/>
              </a:lnSpc>
              <a:buFont typeface="Arial" panose="020B0604020202020204" pitchFamily="34" charset="0"/>
              <a:buChar char="•"/>
            </a:pPr>
            <a:r>
              <a:rPr lang="it-IT" dirty="0"/>
              <a:t>«valori egoistici», di successo, soldi, libertà di fare quello che si vuole;</a:t>
            </a:r>
          </a:p>
          <a:p>
            <a:pPr marL="285750" indent="-285750" algn="just">
              <a:lnSpc>
                <a:spcPct val="150000"/>
              </a:lnSpc>
              <a:buFont typeface="Arial" panose="020B0604020202020204" pitchFamily="34" charset="0"/>
              <a:buChar char="•"/>
            </a:pPr>
            <a:r>
              <a:rPr lang="it-IT" dirty="0"/>
              <a:t>«valori altruistici», solidarietà, uguaglianza, rispetto di tutti;</a:t>
            </a:r>
          </a:p>
          <a:p>
            <a:pPr marL="285750" indent="-285750" algn="just">
              <a:lnSpc>
                <a:spcPct val="150000"/>
              </a:lnSpc>
              <a:buFont typeface="Arial" panose="020B0604020202020204" pitchFamily="34" charset="0"/>
              <a:buChar char="•"/>
            </a:pPr>
            <a:r>
              <a:rPr lang="it-IT" dirty="0"/>
              <a:t>«valori di realizzazione nella vita», libertà di pensiero e realizzazione personale.    </a:t>
            </a:r>
          </a:p>
        </p:txBody>
      </p:sp>
      <p:sp>
        <p:nvSpPr>
          <p:cNvPr id="3" name="Rettangolo 2"/>
          <p:cNvSpPr/>
          <p:nvPr/>
        </p:nvSpPr>
        <p:spPr>
          <a:xfrm>
            <a:off x="515616" y="1028700"/>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3110116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3</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457200" y="1398032"/>
            <a:ext cx="808883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lgn="just">
              <a:buFont typeface="+mj-lt"/>
              <a:buAutoNum type="arabicPeriod" startAt="3"/>
            </a:pPr>
            <a:r>
              <a:rPr lang="it-IT" dirty="0"/>
              <a:t>Entro trenta giorni dalla data di entrata in vigore della presente legge (quindi entro il 18 settembre) </a:t>
            </a:r>
            <a:r>
              <a:rPr lang="it-IT" b="1" dirty="0"/>
              <a:t>il MIUR adotta delle linee di orientamento per la prevenzione e il contrasto del cyberbullismo nelle scuole</a:t>
            </a:r>
            <a:r>
              <a:rPr lang="it-IT" dirty="0"/>
              <a:t>, anche avvalendosi della collaborazione della Polizia postale e delle comunicazioni. Le linee guida vanno aggiornate ogni due anni.</a:t>
            </a:r>
          </a:p>
          <a:p>
            <a:pPr marL="342900" indent="-342900" algn="just">
              <a:buFont typeface="+mj-lt"/>
              <a:buAutoNum type="arabicPeriod" startAt="3"/>
            </a:pPr>
            <a:endParaRPr lang="it-IT" dirty="0"/>
          </a:p>
          <a:p>
            <a:pPr marL="342900" indent="-342900" algn="just">
              <a:buFont typeface="+mj-lt"/>
              <a:buAutoNum type="arabicPeriod" startAt="4"/>
            </a:pPr>
            <a:r>
              <a:rPr lang="it-IT" dirty="0"/>
              <a:t>Ogni istituto scolastico </a:t>
            </a:r>
            <a:r>
              <a:rPr lang="it-IT" b="1" dirty="0"/>
              <a:t>individua fra i docenti un referente con il compito di coordinare le iniziative di prevenzione e di contrasto del cyberbullismo</a:t>
            </a:r>
            <a:r>
              <a:rPr lang="it-IT" dirty="0"/>
              <a:t>, anche avvalendosi della collaborazione delle Forze di polizia e delle associazioni e dei centri di aggregazione giovanile presenti sul territorio.</a:t>
            </a:r>
          </a:p>
          <a:p>
            <a:pPr marL="342900" indent="-342900" algn="just">
              <a:buFont typeface="+mj-lt"/>
              <a:buAutoNum type="arabicPeriod" startAt="4"/>
            </a:pPr>
            <a:endParaRPr lang="it-IT" dirty="0"/>
          </a:p>
          <a:p>
            <a:pPr marL="342900" indent="-342900" algn="just">
              <a:buFont typeface="+mj-lt"/>
              <a:buAutoNum type="arabicPeriod" startAt="5"/>
            </a:pPr>
            <a:r>
              <a:rPr lang="it-IT" dirty="0"/>
              <a:t>Secondo quando già previsto dalla legge 107 (la Buona Scuola) per il triennio 2017-2019 ci sarà una </a:t>
            </a:r>
            <a:r>
              <a:rPr lang="it-IT" b="1" dirty="0"/>
              <a:t>formazione del personale scolastico sul tema</a:t>
            </a:r>
            <a:r>
              <a:rPr lang="it-IT" dirty="0"/>
              <a:t>. Verrà promosso un ruolo attivo degli studenti e di ex studenti in attività di </a:t>
            </a:r>
            <a:r>
              <a:rPr lang="it-IT" i="1" dirty="0"/>
              <a:t>peer </a:t>
            </a:r>
            <a:r>
              <a:rPr lang="it-IT" i="1" dirty="0" err="1"/>
              <a:t>education</a:t>
            </a:r>
            <a:r>
              <a:rPr lang="it-IT" dirty="0"/>
              <a:t>, nella prevenzione e nel contrasto del cyberbullismo nelle scuole.</a:t>
            </a:r>
          </a:p>
          <a:p>
            <a:pPr algn="just"/>
            <a:endParaRPr lang="it-IT" dirty="0"/>
          </a:p>
        </p:txBody>
      </p:sp>
      <p:sp>
        <p:nvSpPr>
          <p:cNvPr id="3" name="Rettangolo 2"/>
          <p:cNvSpPr/>
          <p:nvPr/>
        </p:nvSpPr>
        <p:spPr>
          <a:xfrm>
            <a:off x="515616" y="1028700"/>
            <a:ext cx="6720680" cy="369332"/>
          </a:xfrm>
          <a:prstGeom prst="rect">
            <a:avLst/>
          </a:prstGeom>
        </p:spPr>
        <p:txBody>
          <a:bodyPr wrap="square">
            <a:spAutoFit/>
          </a:bodyPr>
          <a:lstStyle/>
          <a:p>
            <a:r>
              <a:rPr lang="it-IT" b="1" dirty="0"/>
              <a:t>1. Normativa di riferimento</a:t>
            </a:r>
            <a:endParaRPr lang="it-IT" dirty="0"/>
          </a:p>
        </p:txBody>
      </p:sp>
    </p:spTree>
    <p:extLst>
      <p:ext uri="{BB962C8B-B14F-4D97-AF65-F5344CB8AC3E}">
        <p14:creationId xmlns:p14="http://schemas.microsoft.com/office/powerpoint/2010/main" val="2381079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30</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endParaRPr lang="it-IT" dirty="0"/>
          </a:p>
          <a:p>
            <a:pPr algn="just"/>
            <a:r>
              <a:rPr lang="it-IT" dirty="0"/>
              <a:t>I «valori egoistici» sono scelti dalla maggioranza dei ragazzi che hanno assunto il ruolo di bulli al contrario i «valori altruistici» sono scelti dalle vittime perché ritenuti importanti.</a:t>
            </a:r>
          </a:p>
          <a:p>
            <a:pPr algn="just"/>
            <a:endParaRPr lang="it-IT" dirty="0"/>
          </a:p>
          <a:p>
            <a:pPr algn="just"/>
            <a:r>
              <a:rPr lang="it-IT" dirty="0"/>
              <a:t>Dalla prepotenza dei bulli e dalla sofferenza delle vittime emerge che esse hanno una diversa visione del mondo. I primi lo vedono come un contesto in cui dominare, i secondi come un contesto in cui vivere in collaborazione con gli altri.</a:t>
            </a:r>
          </a:p>
          <a:p>
            <a:pPr algn="just"/>
            <a:endParaRPr lang="it-IT" dirty="0"/>
          </a:p>
          <a:p>
            <a:pPr algn="just"/>
            <a:r>
              <a:rPr lang="it-IT" dirty="0"/>
              <a:t>Una funzione fondamentale degli adulti è quella di impedire che le vittime si cristallizzino nel loro ruolo, cogliendo i loro segnali diretti e indiretti e rompendo il muro di silenzio che circonda la loro sofferenza. E’ importante che nei progetti di intervento per contrastare e prevenire il fenomeno del bullismo nelle scuole vi sia una collaborazione sentita tra insegnanti e famiglie e si rinunci all’indifferenza e alla delega delle responsabilità di ciascuno. </a:t>
            </a:r>
          </a:p>
        </p:txBody>
      </p:sp>
      <p:sp>
        <p:nvSpPr>
          <p:cNvPr id="3" name="Rettangolo 2"/>
          <p:cNvSpPr/>
          <p:nvPr/>
        </p:nvSpPr>
        <p:spPr>
          <a:xfrm>
            <a:off x="515616" y="1028700"/>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1270010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31</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514911"/>
            <a:ext cx="808883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I progetti di intervento per la prevenzione del bullismo nelle scuole sono stati avviati in molti Paesi.</a:t>
            </a:r>
          </a:p>
          <a:p>
            <a:pPr algn="just"/>
            <a:endParaRPr lang="it-IT" dirty="0"/>
          </a:p>
          <a:p>
            <a:pPr algn="just"/>
            <a:r>
              <a:rPr lang="it-IT" dirty="0"/>
              <a:t>In Italia, dagli anni ‘90 sono stati proposti nella scuola strategie utili a prevenire le dinamiche di prepotenza come </a:t>
            </a:r>
            <a:r>
              <a:rPr lang="it-IT" u="sng" dirty="0"/>
              <a:t>i lavori di gruppo cooperativi, il supporto tra pari</a:t>
            </a:r>
            <a:r>
              <a:rPr lang="it-IT" dirty="0"/>
              <a:t>, l’incremento della consapevolezza delle dinamiche cognitive, emotive e sociali alla base del conflitto.</a:t>
            </a:r>
          </a:p>
          <a:p>
            <a:pPr algn="just"/>
            <a:endParaRPr lang="it-IT" dirty="0"/>
          </a:p>
          <a:p>
            <a:pPr algn="just"/>
            <a:r>
              <a:rPr lang="it-IT" dirty="0"/>
              <a:t>Ci sono schede operative destinate agli insegnanti, sportelli di ascolto all’interno delle scuole e programmi di formazione degli insegnanti. Ogni intervento non è una medicina standard, buona per tutti i «pazienti», ma bisognerebbe sensibilizzare e motivare tutti gli agenti educativi (insegnanti, genitori, personale scolastico) per avere una sicura efficacia.</a:t>
            </a:r>
          </a:p>
          <a:p>
            <a:pPr algn="just"/>
            <a:endParaRPr lang="it-IT" dirty="0"/>
          </a:p>
          <a:p>
            <a:pPr algn="just"/>
            <a:r>
              <a:rPr lang="it-IT" dirty="0"/>
              <a:t>Importante un </a:t>
            </a:r>
            <a:r>
              <a:rPr lang="it-IT" u="sng" dirty="0"/>
              <a:t>esempio di strategia</a:t>
            </a:r>
            <a:r>
              <a:rPr lang="it-IT" dirty="0"/>
              <a:t> e di coinvolgimento, motivazione e formazione dei genitori in un progetto anti-bullismo. I genitori spesso sono considerati lontani dalla vita scolastica e non pronti a condividerne i problemi.  </a:t>
            </a:r>
          </a:p>
        </p:txBody>
      </p:sp>
      <p:sp>
        <p:nvSpPr>
          <p:cNvPr id="3" name="Rettangolo 2"/>
          <p:cNvSpPr/>
          <p:nvPr/>
        </p:nvSpPr>
        <p:spPr>
          <a:xfrm>
            <a:off x="515616" y="1028700"/>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41836744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32</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491586" y="1678869"/>
            <a:ext cx="808883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Il progetto coinvolgeva anche gli alunni con strategie mirate a facilitare le loro capacità empatiche, rafforzare il loro vissuto di far parte di un gruppo (la classe, la scuola) e l’autostima nelle proprie capacità di contrastare i bulli, di difendere le vittime, di rivolgersi agli adulti di fronte ad episodi di prepotenza.</a:t>
            </a:r>
          </a:p>
          <a:p>
            <a:pPr algn="just"/>
            <a:endParaRPr lang="it-IT" dirty="0"/>
          </a:p>
          <a:p>
            <a:pPr algn="just"/>
            <a:r>
              <a:rPr lang="it-IT" dirty="0"/>
              <a:t>Il progetto rivolto ai genitori ha favorito una comunicazione basata </a:t>
            </a:r>
            <a:r>
              <a:rPr lang="it-IT" u="sng" dirty="0"/>
              <a:t>sull’ascolto attivo</a:t>
            </a:r>
            <a:r>
              <a:rPr lang="it-IT" dirty="0"/>
              <a:t> e sul coinvolgimento di un numero elevato di genitori della scuola attraverso un confronto costante nel tempo, lo scambio di idee, lo sviluppo dell’intersoggettività, il rafforzamento dell’autostima ma anche la capacità di ciascuno di calarsi nei panni degli altri, si pensava potessero essere un bagaglio di capacità utili per affrontare il fenomeno che interessava i loro figli.</a:t>
            </a:r>
          </a:p>
          <a:p>
            <a:pPr algn="just"/>
            <a:endParaRPr lang="it-IT" dirty="0"/>
          </a:p>
          <a:p>
            <a:pPr algn="just"/>
            <a:r>
              <a:rPr lang="it-IT" dirty="0"/>
              <a:t>Gli scopi erano informare e sensibilizzare i genitori sul fenomeno ma anche  condurli ad una presa di coscienza del loro ruolo e delle loro responsabilità. </a:t>
            </a:r>
          </a:p>
        </p:txBody>
      </p:sp>
      <p:sp>
        <p:nvSpPr>
          <p:cNvPr id="3" name="Rettangolo 2"/>
          <p:cNvSpPr/>
          <p:nvPr/>
        </p:nvSpPr>
        <p:spPr>
          <a:xfrm>
            <a:off x="491586" y="1071016"/>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1870698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33</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492314" y="1662666"/>
            <a:ext cx="808883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La partecipazione diretta dei genitori implicava la capacità di mettersi in gioco, a loro non veniva chiesto di esporsi sul piano emotivo raccontando esperienze proprie relative ai figli bulli ma attraverso l’uso di simulate si permetteva a ognuno di misurarsi  con situazioni in cui si manifestano i diversi ruoli nelle dinamiche di prepotenza e di affrontare i possibili aspetti del problema.</a:t>
            </a:r>
          </a:p>
          <a:p>
            <a:pPr algn="just"/>
            <a:endParaRPr lang="it-IT" dirty="0"/>
          </a:p>
          <a:p>
            <a:pPr algn="just"/>
            <a:r>
              <a:rPr lang="it-IT" dirty="0"/>
              <a:t>La consapevolezza di «recitare» una situazione che non stava realmente accadendo alleggeriva il carico emotivo permettendo un’analisi obiettiva.</a:t>
            </a:r>
          </a:p>
          <a:p>
            <a:pPr algn="just"/>
            <a:endParaRPr lang="it-IT" dirty="0"/>
          </a:p>
          <a:p>
            <a:pPr algn="just"/>
            <a:r>
              <a:rPr lang="it-IT" dirty="0"/>
              <a:t> </a:t>
            </a:r>
          </a:p>
          <a:p>
            <a:pPr algn="just"/>
            <a:r>
              <a:rPr lang="it-IT" dirty="0"/>
              <a:t>Tutto questo ha favorito nel tempo l’empatia e l’intersoggettività, rafforzato la coesione del gruppo, fatto dialogare abbattendo i muri di difesa che spesso gli adulti erigono intorno a sé per paura di essere giudicati.</a:t>
            </a:r>
          </a:p>
          <a:p>
            <a:pPr algn="just"/>
            <a:endParaRPr lang="it-IT" dirty="0"/>
          </a:p>
          <a:p>
            <a:pPr algn="just"/>
            <a:endParaRPr lang="it-IT" dirty="0"/>
          </a:p>
          <a:p>
            <a:pPr algn="just"/>
            <a:r>
              <a:rPr lang="it-IT" dirty="0"/>
              <a:t>   </a:t>
            </a:r>
          </a:p>
        </p:txBody>
      </p:sp>
      <p:sp>
        <p:nvSpPr>
          <p:cNvPr id="3" name="Rettangolo 2"/>
          <p:cNvSpPr/>
          <p:nvPr/>
        </p:nvSpPr>
        <p:spPr>
          <a:xfrm>
            <a:off x="498264" y="1005061"/>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34225701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34</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859339"/>
            <a:ext cx="808883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In un secondo momento si procedeva con un’attività mirata all’analisi delle paure; i genitori esprimevano le loro paure e ansie di fronte agli episodi di bullismo subiti o esercitati dai propri figli nella scuola.</a:t>
            </a:r>
          </a:p>
          <a:p>
            <a:pPr algn="just"/>
            <a:endParaRPr lang="it-IT" dirty="0"/>
          </a:p>
          <a:p>
            <a:pPr algn="just"/>
            <a:endParaRPr lang="it-IT" dirty="0"/>
          </a:p>
          <a:p>
            <a:pPr algn="just"/>
            <a:endParaRPr lang="it-IT" dirty="0"/>
          </a:p>
          <a:p>
            <a:pPr algn="just"/>
            <a:r>
              <a:rPr lang="it-IT" dirty="0"/>
              <a:t>L’esprimere agli altri genitori del gruppo le proprie paure alleggerisce uno stato d’animo negativo e si scopre che le proprie ansie sono condivise dagli altri. Questo porta a sdrammatizzare alcuni vissuti negativi ed alla condivisione, alla comprensione reciproca e a costruire insieme strategie risolutive.   </a:t>
            </a:r>
          </a:p>
        </p:txBody>
      </p:sp>
      <p:sp>
        <p:nvSpPr>
          <p:cNvPr id="3" name="Rettangolo 2"/>
          <p:cNvSpPr/>
          <p:nvPr/>
        </p:nvSpPr>
        <p:spPr>
          <a:xfrm>
            <a:off x="482599" y="1107380"/>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1112069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35</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444589"/>
            <a:ext cx="8088832"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Nel terzo incontro si è sottolineata la necessità di una buona comunicazione tra genitori e figli all’interno della famiglia, l’uso di un ascolto attivo e reciproco favorisce una relazione positiva ed empatica con il figlio e diventa un elemento di supporto alle sue difficoltà.</a:t>
            </a:r>
          </a:p>
          <a:p>
            <a:pPr algn="just"/>
            <a:endParaRPr lang="it-IT" dirty="0"/>
          </a:p>
          <a:p>
            <a:pPr algn="just"/>
            <a:r>
              <a:rPr lang="it-IT" dirty="0"/>
              <a:t>La prevenzione e il contrasto delle dinamiche di prepotenza/vittimizzazione si fondano su alcuni aspetti:</a:t>
            </a:r>
          </a:p>
          <a:p>
            <a:pPr marL="342900" indent="-342900" algn="just">
              <a:lnSpc>
                <a:spcPct val="150000"/>
              </a:lnSpc>
              <a:buAutoNum type="arabicPeriod"/>
            </a:pPr>
            <a:r>
              <a:rPr lang="it-IT" dirty="0"/>
              <a:t>La presenza di regole precise e rispettate nell’ambito della buona convivenza nelle classi e nella scuola;</a:t>
            </a:r>
          </a:p>
          <a:p>
            <a:pPr marL="342900" indent="-342900" algn="just">
              <a:lnSpc>
                <a:spcPct val="150000"/>
              </a:lnSpc>
              <a:buAutoNum type="arabicPeriod"/>
            </a:pPr>
            <a:r>
              <a:rPr lang="it-IT" dirty="0"/>
              <a:t>L’attenzione al clima scolastico generale;</a:t>
            </a:r>
          </a:p>
          <a:p>
            <a:pPr marL="342900" indent="-342900" algn="just">
              <a:lnSpc>
                <a:spcPct val="150000"/>
              </a:lnSpc>
              <a:buAutoNum type="arabicPeriod"/>
            </a:pPr>
            <a:r>
              <a:rPr lang="it-IT" dirty="0"/>
              <a:t>La sensibilizzazione e formazione di tutti gli adulti che operano nei processi educativi;</a:t>
            </a:r>
          </a:p>
          <a:p>
            <a:pPr marL="342900" indent="-342900" algn="just">
              <a:lnSpc>
                <a:spcPct val="150000"/>
              </a:lnSpc>
              <a:buAutoNum type="arabicPeriod"/>
            </a:pPr>
            <a:r>
              <a:rPr lang="it-IT" dirty="0"/>
              <a:t>Il lavoro finalizzato a costruire relazioni positive tra i compagni al fine di ottimizzare una buona convivenza. </a:t>
            </a:r>
          </a:p>
        </p:txBody>
      </p:sp>
      <p:sp>
        <p:nvSpPr>
          <p:cNvPr id="3" name="Rettangolo 2"/>
          <p:cNvSpPr/>
          <p:nvPr/>
        </p:nvSpPr>
        <p:spPr>
          <a:xfrm>
            <a:off x="515616" y="934033"/>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17675268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36</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444589"/>
            <a:ext cx="808883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L’intervento in classe presume il dover calare i concetti teorici alle «esperienze» vissute da ciascuno «sulla propria pelle», sviluppare atteggiamenti di tipo empatico nei ragazzi proponendo comportamenti responsabili lontani dall’indifferenza.</a:t>
            </a:r>
          </a:p>
          <a:p>
            <a:pPr algn="just"/>
            <a:endParaRPr lang="it-IT" dirty="0"/>
          </a:p>
          <a:p>
            <a:pPr algn="just"/>
            <a:r>
              <a:rPr lang="it-IT" dirty="0"/>
              <a:t>Per contrastare le dinamiche di esclusione sociale si favoriscono una comunicazione inclusiva, la responsabilità di ciascuno, l’assertività, far valere i diritti di ciascuno per una buona qualità delle relazioni tra compagni, rafforzare il ruolo dei «difensori» e trasformare il ruolo degli «spettatori» neutri nei ragazzi attivi e responsabili.</a:t>
            </a:r>
          </a:p>
          <a:p>
            <a:pPr algn="just"/>
            <a:endParaRPr lang="it-IT" dirty="0"/>
          </a:p>
          <a:p>
            <a:pPr algn="just"/>
            <a:r>
              <a:rPr lang="it-IT" dirty="0"/>
              <a:t>Migliorare il clima nelle scuole e nelle classi viene perseguito in Italia e in Europa attraverso diverse metodologie: le più recenti sono definite </a:t>
            </a:r>
            <a:r>
              <a:rPr lang="it-IT" i="1" dirty="0" err="1"/>
              <a:t>Evidence</a:t>
            </a:r>
            <a:r>
              <a:rPr lang="it-IT" i="1" dirty="0"/>
              <a:t>- </a:t>
            </a:r>
            <a:r>
              <a:rPr lang="it-IT" i="1" dirty="0" err="1"/>
              <a:t>Based</a:t>
            </a:r>
            <a:r>
              <a:rPr lang="it-IT" dirty="0"/>
              <a:t> (basata sulle evidenze); queste permettono una misurazione del cambiamento apportato (o meno) dalle strategie applicate negli interventi anti-bullismo e verificare la sua efficacia.   </a:t>
            </a:r>
          </a:p>
        </p:txBody>
      </p:sp>
      <p:sp>
        <p:nvSpPr>
          <p:cNvPr id="3" name="Rettangolo 2"/>
          <p:cNvSpPr/>
          <p:nvPr/>
        </p:nvSpPr>
        <p:spPr>
          <a:xfrm>
            <a:off x="515616" y="934033"/>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1701099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37</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444589"/>
            <a:ext cx="808883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Come esempi delle numerose metodologie possibili all’interno degli interventi si possono citare la </a:t>
            </a:r>
            <a:r>
              <a:rPr lang="it-IT" dirty="0" err="1"/>
              <a:t>metologia</a:t>
            </a:r>
            <a:r>
              <a:rPr lang="it-IT" dirty="0"/>
              <a:t> «</a:t>
            </a:r>
            <a:r>
              <a:rPr lang="it-IT" dirty="0" err="1"/>
              <a:t>esperenziale</a:t>
            </a:r>
            <a:r>
              <a:rPr lang="it-IT" dirty="0"/>
              <a:t>» e una </a:t>
            </a:r>
            <a:r>
              <a:rPr lang="it-IT" dirty="0" err="1"/>
              <a:t>metologia</a:t>
            </a:r>
            <a:r>
              <a:rPr lang="it-IT" dirty="0"/>
              <a:t> «</a:t>
            </a:r>
            <a:r>
              <a:rPr lang="it-IT" dirty="0" err="1"/>
              <a:t>evidence-based</a:t>
            </a:r>
            <a:r>
              <a:rPr lang="it-IT" dirty="0"/>
              <a:t>», basata sul </a:t>
            </a:r>
            <a:r>
              <a:rPr lang="it-IT" i="1" dirty="0"/>
              <a:t>peer educator</a:t>
            </a:r>
            <a:r>
              <a:rPr lang="it-IT" dirty="0"/>
              <a:t>.</a:t>
            </a:r>
          </a:p>
          <a:p>
            <a:pPr algn="just"/>
            <a:r>
              <a:rPr lang="it-IT" dirty="0"/>
              <a:t>Col primo esempio si fa rivivere ai ragazzi la propria esperienza vissuta partendo da concetti teorici. Coinvolgendoli personalmente per giungere all’empatia nella relazione con i compagni, affrontando sul piano emotivo e del mettersi nei panni dell’altro, le dinamiche di prepotenza e  i diversi ruoli che generano.</a:t>
            </a:r>
          </a:p>
          <a:p>
            <a:pPr algn="just"/>
            <a:endParaRPr lang="it-IT" dirty="0"/>
          </a:p>
          <a:p>
            <a:pPr algn="just"/>
            <a:r>
              <a:rPr lang="it-IT" dirty="0"/>
              <a:t>Si parte dallo stabilire regole condivise dalla classe: astenersi da giudizi di valutazione nei confronti dei compagni, evitare le provocazioni verbali, attenersi al rispetto reciproco nel gruppo, accettare il diritto di esistere nelle differenze.</a:t>
            </a:r>
          </a:p>
          <a:p>
            <a:pPr algn="just"/>
            <a:r>
              <a:rPr lang="it-IT" dirty="0"/>
              <a:t>Durante la discussione in classe emergono dinamiche relazionali negative tra ragazzi alcuni dei quali prendevano in giro un ragazzo balbuziente. L’insegnante ha reso esplicito quello che stava osservando e ha chiesto di chiarire i comportamenti osservati nel gruppo. </a:t>
            </a:r>
          </a:p>
        </p:txBody>
      </p:sp>
      <p:sp>
        <p:nvSpPr>
          <p:cNvPr id="3" name="Rettangolo 2"/>
          <p:cNvSpPr/>
          <p:nvPr/>
        </p:nvSpPr>
        <p:spPr>
          <a:xfrm>
            <a:off x="515616" y="934033"/>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3881333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38</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15616" y="1444589"/>
            <a:ext cx="808883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dirty="0"/>
              <a:t>Poi ha invitato il </a:t>
            </a:r>
            <a:r>
              <a:rPr lang="it-IT" u="sng" dirty="0"/>
              <a:t>ragazzo bersaglio</a:t>
            </a:r>
            <a:r>
              <a:rPr lang="it-IT" dirty="0"/>
              <a:t> delle prese in giro dei compagni ad esprimere il suo stato d’animo durante l’accaduto e a raccontare come si sentisse a seguito del trattamento a lui riservato. Il ragazzo </a:t>
            </a:r>
            <a:r>
              <a:rPr lang="it-IT" u="sng" dirty="0"/>
              <a:t>vittima</a:t>
            </a:r>
            <a:r>
              <a:rPr lang="it-IT" dirty="0"/>
              <a:t>, nel tentativo di raccontare l’accaduto e i suoi vissuti, si è mostrato sempre più in difficoltà nell’articolare le parole. Superato il momento di imbarazzo, l’insegnante ha chiesto al gruppo un commento su quanto analizzato e su quello che inizialmente da loro era stato definito uno «scherzo divertente».</a:t>
            </a:r>
          </a:p>
          <a:p>
            <a:pPr algn="just"/>
            <a:endParaRPr lang="it-IT" dirty="0"/>
          </a:p>
          <a:p>
            <a:pPr algn="just"/>
            <a:r>
              <a:rPr lang="it-IT" dirty="0"/>
              <a:t>In seguito alla responsabilizzazione di tutti di fronte alle difficoltà del compagno balbuziente il gruppetto di prevaricatori non ha più ripetuto i comportamenti di presa in giro.</a:t>
            </a:r>
          </a:p>
          <a:p>
            <a:pPr algn="just"/>
            <a:endParaRPr lang="it-IT" dirty="0"/>
          </a:p>
          <a:p>
            <a:pPr algn="just"/>
            <a:r>
              <a:rPr lang="it-IT" dirty="0"/>
              <a:t>Il secondo esempio si basa sul modello di </a:t>
            </a:r>
            <a:r>
              <a:rPr lang="it-IT" i="1" dirty="0"/>
              <a:t>peer </a:t>
            </a:r>
            <a:r>
              <a:rPr lang="it-IT" i="1" dirty="0" err="1"/>
              <a:t>education</a:t>
            </a:r>
            <a:r>
              <a:rPr lang="it-IT" dirty="0"/>
              <a:t> che prevede il supporto di un compagno nei confronti delle dinamiche di prepotenza: il presupposto si fonda sul concetto che i comportamenti dei ragazzi possano cambiare più facilmente quando il ruolo di guida del cambiamento lo assume un membro significativo del gruppo </a:t>
            </a:r>
            <a:r>
              <a:rPr lang="it-IT"/>
              <a:t>di compagni.   </a:t>
            </a:r>
            <a:endParaRPr lang="it-IT" dirty="0"/>
          </a:p>
        </p:txBody>
      </p:sp>
      <p:sp>
        <p:nvSpPr>
          <p:cNvPr id="3" name="Rettangolo 2"/>
          <p:cNvSpPr/>
          <p:nvPr/>
        </p:nvSpPr>
        <p:spPr>
          <a:xfrm>
            <a:off x="515616" y="934033"/>
            <a:ext cx="6720680" cy="400110"/>
          </a:xfrm>
          <a:prstGeom prst="rect">
            <a:avLst/>
          </a:prstGeom>
        </p:spPr>
        <p:txBody>
          <a:bodyPr wrap="square">
            <a:spAutoFit/>
          </a:bodyPr>
          <a:lstStyle/>
          <a:p>
            <a:r>
              <a:rPr lang="it-IT" b="1" dirty="0"/>
              <a:t>4. </a:t>
            </a:r>
            <a:r>
              <a:rPr lang="it-IT" sz="2000" b="1" dirty="0"/>
              <a:t>Il fenomeno</a:t>
            </a:r>
            <a:endParaRPr lang="it-IT" sz="2000" dirty="0"/>
          </a:p>
        </p:txBody>
      </p:sp>
    </p:spTree>
    <p:extLst>
      <p:ext uri="{BB962C8B-B14F-4D97-AF65-F5344CB8AC3E}">
        <p14:creationId xmlns:p14="http://schemas.microsoft.com/office/powerpoint/2010/main" val="574343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4</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457200" y="1398032"/>
            <a:ext cx="8088832"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buFont typeface="+mj-lt"/>
              <a:buAutoNum type="arabicPeriod" startAt="6"/>
            </a:pPr>
            <a:endParaRPr lang="it-IT" dirty="0"/>
          </a:p>
          <a:p>
            <a:pPr marL="342900" indent="-342900">
              <a:buFont typeface="+mj-lt"/>
              <a:buAutoNum type="arabicPeriod" startAt="6"/>
            </a:pPr>
            <a:r>
              <a:rPr lang="it-IT" dirty="0"/>
              <a:t>I servizi territoriali perseguono le finalità della legge, promuovono</a:t>
            </a:r>
            <a:r>
              <a:rPr lang="it-IT" b="1" dirty="0"/>
              <a:t> progetti personalizzati per sostenere le vittime</a:t>
            </a:r>
            <a:r>
              <a:rPr lang="it-IT" dirty="0"/>
              <a:t> di cyberbullismo e a </a:t>
            </a:r>
            <a:r>
              <a:rPr lang="it-IT" b="1" dirty="0"/>
              <a:t>rieducare, anche attraverso l'esercizio di attività riparatorie o di utilità sociale, i minori autori di cyberbullismo</a:t>
            </a:r>
            <a:r>
              <a:rPr lang="it-IT" dirty="0"/>
              <a:t>.</a:t>
            </a:r>
          </a:p>
          <a:p>
            <a:pPr marL="342900" indent="-342900">
              <a:buFont typeface="+mj-lt"/>
              <a:buAutoNum type="arabicPeriod" startAt="6"/>
            </a:pPr>
            <a:endParaRPr lang="it-IT" dirty="0"/>
          </a:p>
          <a:p>
            <a:pPr marL="342900" indent="-342900">
              <a:buFont typeface="+mj-lt"/>
              <a:buAutoNum type="arabicPeriod" startAt="7"/>
            </a:pPr>
            <a:r>
              <a:rPr lang="it-IT" dirty="0"/>
              <a:t>Il dirigente scolastico che venga a conoscenza di atti di cyberbullismo </a:t>
            </a:r>
            <a:r>
              <a:rPr lang="it-IT" b="1" dirty="0"/>
              <a:t>informa tempestivamente i genitori dei minori coinvolti</a:t>
            </a:r>
            <a:r>
              <a:rPr lang="it-IT" dirty="0"/>
              <a:t>. I regolamenti scolastici dovranno prevedere esplicite sanzioni disciplinari, commisurate alla gravità degli atti compiuti.</a:t>
            </a:r>
          </a:p>
          <a:p>
            <a:pPr marL="342900" indent="-342900">
              <a:buFont typeface="+mj-lt"/>
              <a:buAutoNum type="arabicPeriod" startAt="7"/>
            </a:pPr>
            <a:endParaRPr lang="it-IT" dirty="0"/>
          </a:p>
          <a:p>
            <a:pPr marL="342900" indent="-342900">
              <a:buFont typeface="+mj-lt"/>
              <a:buAutoNum type="arabicPeriod" startAt="8"/>
            </a:pPr>
            <a:r>
              <a:rPr lang="it-IT" dirty="0"/>
              <a:t>Per i minori autori di atti di cyberbullismo, fra i 14 e i 18 anni, se non c’è querela o denuncia per i reati di cui agli articoli 594, 595 e 612 del codice penale, </a:t>
            </a:r>
            <a:r>
              <a:rPr lang="it-IT" b="1" dirty="0"/>
              <a:t>scatta l'ammonimento: il questore convoca il minore </a:t>
            </a:r>
            <a:r>
              <a:rPr lang="it-IT" dirty="0"/>
              <a:t>insieme ad almeno un genitore.</a:t>
            </a:r>
          </a:p>
          <a:p>
            <a:endParaRPr lang="it-IT" dirty="0"/>
          </a:p>
          <a:p>
            <a:pPr algn="just"/>
            <a:endParaRPr lang="it-IT" dirty="0"/>
          </a:p>
        </p:txBody>
      </p:sp>
      <p:sp>
        <p:nvSpPr>
          <p:cNvPr id="3" name="Rettangolo 2"/>
          <p:cNvSpPr/>
          <p:nvPr/>
        </p:nvSpPr>
        <p:spPr>
          <a:xfrm>
            <a:off x="515616" y="1028700"/>
            <a:ext cx="6720680" cy="369332"/>
          </a:xfrm>
          <a:prstGeom prst="rect">
            <a:avLst/>
          </a:prstGeom>
        </p:spPr>
        <p:txBody>
          <a:bodyPr wrap="square">
            <a:spAutoFit/>
          </a:bodyPr>
          <a:lstStyle/>
          <a:p>
            <a:r>
              <a:rPr lang="it-IT" b="1" dirty="0"/>
              <a:t>1. Normativa di riferimento</a:t>
            </a:r>
            <a:endParaRPr lang="it-IT" dirty="0"/>
          </a:p>
        </p:txBody>
      </p:sp>
    </p:spTree>
    <p:extLst>
      <p:ext uri="{BB962C8B-B14F-4D97-AF65-F5344CB8AC3E}">
        <p14:creationId xmlns:p14="http://schemas.microsoft.com/office/powerpoint/2010/main" val="525280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5</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683568" y="2266049"/>
            <a:ext cx="80888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sz="1600" i="1" dirty="0"/>
              <a:t>Chiunque, al fine di procurare a sé o ad altri un vantaggio o di recare ad altri un danno, induce taluno in errore, sostituendo illegittimamente la propria all'altrui persona, o attribuendo a sé o ad altri un falso nome, o un falso stato, ovvero una qualità a cui la legge attribuisce effetti giuridici, è punito, se il fatto non costituisce un altro delitto contro la fede pubblica, con la reclusione fino a un anno.</a:t>
            </a:r>
          </a:p>
        </p:txBody>
      </p:sp>
      <p:sp>
        <p:nvSpPr>
          <p:cNvPr id="3" name="Rettangolo 2"/>
          <p:cNvSpPr/>
          <p:nvPr/>
        </p:nvSpPr>
        <p:spPr>
          <a:xfrm>
            <a:off x="515616" y="1028700"/>
            <a:ext cx="6720680" cy="369332"/>
          </a:xfrm>
          <a:prstGeom prst="rect">
            <a:avLst/>
          </a:prstGeom>
        </p:spPr>
        <p:txBody>
          <a:bodyPr wrap="square">
            <a:spAutoFit/>
          </a:bodyPr>
          <a:lstStyle/>
          <a:p>
            <a:r>
              <a:rPr lang="it-IT" b="1" dirty="0"/>
              <a:t>1. Normativa di riferimento </a:t>
            </a:r>
            <a:r>
              <a:rPr lang="it-IT" sz="1600" b="1" dirty="0"/>
              <a:t>(codice penale)</a:t>
            </a:r>
            <a:endParaRPr lang="it-IT" sz="1600" dirty="0"/>
          </a:p>
        </p:txBody>
      </p:sp>
      <p:pic>
        <p:nvPicPr>
          <p:cNvPr id="2" name="Immagine 1">
            <a:extLst>
              <a:ext uri="{FF2B5EF4-FFF2-40B4-BE49-F238E27FC236}">
                <a16:creationId xmlns:a16="http://schemas.microsoft.com/office/drawing/2014/main" id="{5512BEBE-808C-4E65-A99F-07D0BF600BE1}"/>
              </a:ext>
            </a:extLst>
          </p:cNvPr>
          <p:cNvPicPr>
            <a:picLocks noChangeAspect="1"/>
          </p:cNvPicPr>
          <p:nvPr/>
        </p:nvPicPr>
        <p:blipFill>
          <a:blip r:embed="rId3"/>
          <a:stretch>
            <a:fillRect/>
          </a:stretch>
        </p:blipFill>
        <p:spPr>
          <a:xfrm>
            <a:off x="3316445" y="1671736"/>
            <a:ext cx="2184702" cy="432000"/>
          </a:xfrm>
          <a:prstGeom prst="rect">
            <a:avLst/>
          </a:prstGeom>
        </p:spPr>
      </p:pic>
      <p:pic>
        <p:nvPicPr>
          <p:cNvPr id="4" name="Immagine 3">
            <a:extLst>
              <a:ext uri="{FF2B5EF4-FFF2-40B4-BE49-F238E27FC236}">
                <a16:creationId xmlns:a16="http://schemas.microsoft.com/office/drawing/2014/main" id="{724F79E1-431D-4772-A87D-4D9B2EF2F899}"/>
              </a:ext>
            </a:extLst>
          </p:cNvPr>
          <p:cNvPicPr>
            <a:picLocks noChangeAspect="1"/>
          </p:cNvPicPr>
          <p:nvPr/>
        </p:nvPicPr>
        <p:blipFill>
          <a:blip r:embed="rId4"/>
          <a:stretch>
            <a:fillRect/>
          </a:stretch>
        </p:blipFill>
        <p:spPr>
          <a:xfrm>
            <a:off x="3347765" y="3930231"/>
            <a:ext cx="2153382" cy="432000"/>
          </a:xfrm>
          <a:prstGeom prst="rect">
            <a:avLst/>
          </a:prstGeom>
        </p:spPr>
      </p:pic>
      <p:sp>
        <p:nvSpPr>
          <p:cNvPr id="5" name="Rettangolo 4">
            <a:extLst>
              <a:ext uri="{FF2B5EF4-FFF2-40B4-BE49-F238E27FC236}">
                <a16:creationId xmlns:a16="http://schemas.microsoft.com/office/drawing/2014/main" id="{1C783DF4-A36F-4E7B-B048-1AD028C20581}"/>
              </a:ext>
            </a:extLst>
          </p:cNvPr>
          <p:cNvSpPr/>
          <p:nvPr/>
        </p:nvSpPr>
        <p:spPr>
          <a:xfrm>
            <a:off x="597968" y="4493954"/>
            <a:ext cx="7992118" cy="1569660"/>
          </a:xfrm>
          <a:prstGeom prst="rect">
            <a:avLst/>
          </a:prstGeom>
        </p:spPr>
        <p:txBody>
          <a:bodyPr wrap="square">
            <a:spAutoFit/>
          </a:bodyPr>
          <a:lstStyle/>
          <a:p>
            <a:pPr algn="just"/>
            <a:r>
              <a:rPr lang="it-IT" sz="1600" i="1" dirty="0"/>
              <a:t>Chiunque cagiona ad alcuno una lesione personale [c.p. 583], dalla quale deriva una malattia nel corpo o nella mente, è punito con la reclusione da tre mesi a tre anni [c.p. 585] (1). Se la malattia ha una durata non superiore ai venti giorni e non concorre alcuna delle circostanze aggravanti previste negli articoli 583 e 585, ad eccezione di quelle indicate nel numero 1 e nell'ultima parte dell'articolo 577, il delitto è punibile a querela della persona offesa [c.p. 120, 124, 365; c.p.p. 336] (2) (3).</a:t>
            </a:r>
          </a:p>
        </p:txBody>
      </p:sp>
    </p:spTree>
    <p:extLst>
      <p:ext uri="{BB962C8B-B14F-4D97-AF65-F5344CB8AC3E}">
        <p14:creationId xmlns:p14="http://schemas.microsoft.com/office/powerpoint/2010/main" val="2213554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6</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97968" y="2061309"/>
            <a:ext cx="808883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sz="1600" i="1" dirty="0"/>
              <a:t>Chiunque offende l'onore o il decoro di una persona [c.p. 278, 297, 298, 341, 342, 343]</a:t>
            </a:r>
          </a:p>
          <a:p>
            <a:pPr algn="just"/>
            <a:r>
              <a:rPr lang="it-IT" sz="1600" i="1" dirty="0"/>
              <a:t>presente è punito [c.p. 598] con la reclusione fino a sei mesi o con la multa fino a euro 516 (1). Alla stessa pena soggiace chi commette il fatto mediante comunicazione telegrafica o telefonica (2), o con scritti o disegni, diretti alla persona offesa.</a:t>
            </a:r>
          </a:p>
          <a:p>
            <a:pPr algn="just"/>
            <a:r>
              <a:rPr lang="it-IT" sz="1600" i="1" dirty="0"/>
              <a:t>La pena è della reclusione fino a un anno o della multa fino a euro 1.032 (3) se l'offesa consiste nell'attribuzione di un fatto determinato. Le pene sono aumentate [c.p. 64] qualora l'offesa sia commessa in presenza di più persone (4) (5).</a:t>
            </a:r>
          </a:p>
        </p:txBody>
      </p:sp>
      <p:sp>
        <p:nvSpPr>
          <p:cNvPr id="3" name="Rettangolo 2"/>
          <p:cNvSpPr/>
          <p:nvPr/>
        </p:nvSpPr>
        <p:spPr>
          <a:xfrm>
            <a:off x="515616" y="1028700"/>
            <a:ext cx="6720680" cy="369332"/>
          </a:xfrm>
          <a:prstGeom prst="rect">
            <a:avLst/>
          </a:prstGeom>
        </p:spPr>
        <p:txBody>
          <a:bodyPr wrap="square">
            <a:spAutoFit/>
          </a:bodyPr>
          <a:lstStyle/>
          <a:p>
            <a:r>
              <a:rPr lang="it-IT" b="1" dirty="0"/>
              <a:t>1. Normativa di riferimento </a:t>
            </a:r>
            <a:r>
              <a:rPr lang="it-IT" sz="1600" b="1" dirty="0"/>
              <a:t>(codice penale)</a:t>
            </a:r>
            <a:endParaRPr lang="it-IT" sz="1600" dirty="0"/>
          </a:p>
        </p:txBody>
      </p:sp>
      <p:sp>
        <p:nvSpPr>
          <p:cNvPr id="5" name="Rettangolo 4">
            <a:extLst>
              <a:ext uri="{FF2B5EF4-FFF2-40B4-BE49-F238E27FC236}">
                <a16:creationId xmlns:a16="http://schemas.microsoft.com/office/drawing/2014/main" id="{1C783DF4-A36F-4E7B-B048-1AD028C20581}"/>
              </a:ext>
            </a:extLst>
          </p:cNvPr>
          <p:cNvSpPr/>
          <p:nvPr/>
        </p:nvSpPr>
        <p:spPr>
          <a:xfrm>
            <a:off x="597968" y="4540468"/>
            <a:ext cx="7992118" cy="1815882"/>
          </a:xfrm>
          <a:prstGeom prst="rect">
            <a:avLst/>
          </a:prstGeom>
        </p:spPr>
        <p:txBody>
          <a:bodyPr wrap="square">
            <a:spAutoFit/>
          </a:bodyPr>
          <a:lstStyle/>
          <a:p>
            <a:pPr algn="just"/>
            <a:r>
              <a:rPr lang="it-IT" sz="1600" i="1" dirty="0"/>
              <a:t>Chiunque, comunicando con più persone, offende l'altrui reputazione, è punito [c.p. 598] con la reclusione fino a un anno o con la multa fino a euro 1.032 (1) (2). Se l'offesa è recata col mezzo della stampa o con qualsiasi altro mezzo di pubblicità, ovvero in atto pubblico [c.c. 2699] (5), la pena è della reclusione da sei mesi a tre anni o della multa non inferiore a euro 516 (6). Se l'offesa è recata a un Corpo politico, amministrativo o giudiziario, o ad una sua rappresentanza o ad una autorità costituita in collegio, le pene sono aumentate [c.p. 29, 64] (7) (8).</a:t>
            </a:r>
          </a:p>
        </p:txBody>
      </p:sp>
      <p:pic>
        <p:nvPicPr>
          <p:cNvPr id="6" name="Immagine 5">
            <a:extLst>
              <a:ext uri="{FF2B5EF4-FFF2-40B4-BE49-F238E27FC236}">
                <a16:creationId xmlns:a16="http://schemas.microsoft.com/office/drawing/2014/main" id="{CB8C8675-6604-4953-B22A-1135ADB1778E}"/>
              </a:ext>
            </a:extLst>
          </p:cNvPr>
          <p:cNvPicPr>
            <a:picLocks noChangeAspect="1"/>
          </p:cNvPicPr>
          <p:nvPr/>
        </p:nvPicPr>
        <p:blipFill>
          <a:blip r:embed="rId3"/>
          <a:stretch>
            <a:fillRect/>
          </a:stretch>
        </p:blipFill>
        <p:spPr>
          <a:xfrm>
            <a:off x="3365667" y="1553749"/>
            <a:ext cx="2151198" cy="432000"/>
          </a:xfrm>
          <a:prstGeom prst="rect">
            <a:avLst/>
          </a:prstGeom>
        </p:spPr>
      </p:pic>
      <p:pic>
        <p:nvPicPr>
          <p:cNvPr id="7" name="Immagine 6">
            <a:extLst>
              <a:ext uri="{FF2B5EF4-FFF2-40B4-BE49-F238E27FC236}">
                <a16:creationId xmlns:a16="http://schemas.microsoft.com/office/drawing/2014/main" id="{610FE82B-CE29-4F29-85F1-7B88C230030D}"/>
              </a:ext>
            </a:extLst>
          </p:cNvPr>
          <p:cNvPicPr>
            <a:picLocks noChangeAspect="1"/>
          </p:cNvPicPr>
          <p:nvPr/>
        </p:nvPicPr>
        <p:blipFill>
          <a:blip r:embed="rId4"/>
          <a:stretch>
            <a:fillRect/>
          </a:stretch>
        </p:blipFill>
        <p:spPr>
          <a:xfrm>
            <a:off x="3365667" y="4045717"/>
            <a:ext cx="2161354" cy="396000"/>
          </a:xfrm>
          <a:prstGeom prst="rect">
            <a:avLst/>
          </a:prstGeom>
        </p:spPr>
      </p:pic>
    </p:spTree>
    <p:extLst>
      <p:ext uri="{BB962C8B-B14F-4D97-AF65-F5344CB8AC3E}">
        <p14:creationId xmlns:p14="http://schemas.microsoft.com/office/powerpoint/2010/main" val="1677874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7</a:t>
            </a:fld>
            <a:endParaRPr lang="it-IT" altLang="it-IT">
              <a:solidFill>
                <a:srgbClr val="898989"/>
              </a:solidFill>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97968" y="2404117"/>
            <a:ext cx="808883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sz="1600" i="1" dirty="0"/>
              <a:t>Chiunque minaccia ad altri un ingiusto danno è punito, a querela della persona offesa [c.p. 120; c.p.p. 336], con la multa fino a euro 51 (2). Se la minaccia è grave, o è fatta in uno dei modi indicati nell'articolo 339, la pena è della reclusione fino a un anno e si procede d'ufficio (3).</a:t>
            </a:r>
          </a:p>
        </p:txBody>
      </p:sp>
      <p:sp>
        <p:nvSpPr>
          <p:cNvPr id="3" name="Rettangolo 2"/>
          <p:cNvSpPr/>
          <p:nvPr/>
        </p:nvSpPr>
        <p:spPr>
          <a:xfrm>
            <a:off x="515616" y="1028700"/>
            <a:ext cx="6720680" cy="369332"/>
          </a:xfrm>
          <a:prstGeom prst="rect">
            <a:avLst/>
          </a:prstGeom>
        </p:spPr>
        <p:txBody>
          <a:bodyPr wrap="square">
            <a:spAutoFit/>
          </a:bodyPr>
          <a:lstStyle/>
          <a:p>
            <a:r>
              <a:rPr lang="it-IT" b="1" dirty="0"/>
              <a:t>1. Normativa di riferimento </a:t>
            </a:r>
            <a:r>
              <a:rPr lang="it-IT" sz="1600" b="1" dirty="0"/>
              <a:t>(codice penale)</a:t>
            </a:r>
            <a:endParaRPr lang="it-IT" sz="1600" dirty="0"/>
          </a:p>
        </p:txBody>
      </p:sp>
      <p:pic>
        <p:nvPicPr>
          <p:cNvPr id="6" name="Immagine 5">
            <a:extLst>
              <a:ext uri="{FF2B5EF4-FFF2-40B4-BE49-F238E27FC236}">
                <a16:creationId xmlns:a16="http://schemas.microsoft.com/office/drawing/2014/main" id="{F4670603-3D52-4793-91FA-687AA8FDC712}"/>
              </a:ext>
            </a:extLst>
          </p:cNvPr>
          <p:cNvPicPr>
            <a:picLocks noChangeAspect="1"/>
          </p:cNvPicPr>
          <p:nvPr/>
        </p:nvPicPr>
        <p:blipFill>
          <a:blip/>
          <a:stretch>
            <a:fillRect/>
          </a:stretch>
        </p:blipFill>
        <p:spPr>
          <a:xfrm>
            <a:off x="3347864" y="1847918"/>
            <a:ext cx="2161354" cy="396000"/>
          </a:xfrm>
          <a:prstGeom prst="rect">
            <a:avLst/>
          </a:prstGeom>
        </p:spPr>
      </p:pic>
    </p:spTree>
    <p:extLst>
      <p:ext uri="{BB962C8B-B14F-4D97-AF65-F5344CB8AC3E}">
        <p14:creationId xmlns:p14="http://schemas.microsoft.com/office/powerpoint/2010/main" val="2622141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r>
              <a:rPr lang="it-IT" altLang="it-IT">
                <a:solidFill>
                  <a:srgbClr val="0000FF"/>
                </a:solidFill>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1D972F-19DD-4BC5-A3C8-32AC4527B0DD}" type="slidenum">
              <a:rPr lang="it-IT" altLang="it-IT">
                <a:solidFill>
                  <a:srgbClr val="898989"/>
                </a:solidFill>
              </a:rPr>
              <a:pPr/>
              <a:t>8</a:t>
            </a:fld>
            <a:endParaRPr lang="it-IT" altLang="it-IT">
              <a:solidFill>
                <a:srgbClr val="898989"/>
              </a:solidFill>
            </a:endParaRPr>
          </a:p>
        </p:txBody>
      </p:sp>
      <p:sp>
        <p:nvSpPr>
          <p:cNvPr id="3" name="Rettangolo 2"/>
          <p:cNvSpPr/>
          <p:nvPr/>
        </p:nvSpPr>
        <p:spPr>
          <a:xfrm>
            <a:off x="515616" y="1028700"/>
            <a:ext cx="6720680" cy="369332"/>
          </a:xfrm>
          <a:prstGeom prst="rect">
            <a:avLst/>
          </a:prstGeom>
        </p:spPr>
        <p:txBody>
          <a:bodyPr wrap="square">
            <a:spAutoFit/>
          </a:bodyPr>
          <a:lstStyle/>
          <a:p>
            <a:r>
              <a:rPr lang="it-IT" b="1" dirty="0"/>
              <a:t>1. Normativa di riferimento </a:t>
            </a:r>
            <a:r>
              <a:rPr lang="it-IT" sz="1600" b="1" dirty="0"/>
              <a:t>(codice penale)</a:t>
            </a:r>
            <a:endParaRPr lang="it-IT" sz="1600" dirty="0"/>
          </a:p>
        </p:txBody>
      </p:sp>
      <p:sp>
        <p:nvSpPr>
          <p:cNvPr id="7" name="Rettangolo 6">
            <a:extLst>
              <a:ext uri="{FF2B5EF4-FFF2-40B4-BE49-F238E27FC236}">
                <a16:creationId xmlns:a16="http://schemas.microsoft.com/office/drawing/2014/main" id="{60DDDDE6-E89E-4599-A718-00A6BAF9B541}"/>
              </a:ext>
            </a:extLst>
          </p:cNvPr>
          <p:cNvSpPr/>
          <p:nvPr/>
        </p:nvSpPr>
        <p:spPr>
          <a:xfrm>
            <a:off x="597969" y="2364051"/>
            <a:ext cx="8088831" cy="3785652"/>
          </a:xfrm>
          <a:prstGeom prst="rect">
            <a:avLst/>
          </a:prstGeom>
        </p:spPr>
        <p:txBody>
          <a:bodyPr wrap="square">
            <a:spAutoFit/>
          </a:bodyPr>
          <a:lstStyle/>
          <a:p>
            <a:pPr algn="just"/>
            <a:r>
              <a:rPr lang="it-IT" sz="1600" i="1" dirty="0"/>
              <a:t>Salvo che il fatto costituisca più grave reato, è punito con la reclusione da sei mesi a quattro anni chiunque, con condotte reiterate, minaccia o molesta taluno in modo da cagionare un perdurante e grave stato di ansia o di paura ovvero da ingenerare un fondato timore per l'incolumità propria o di un prossimo congiunto o di persona al medesimo legata da relazione affettiva ovvero da costringere lo stesso ad alterare le proprie abitudini di vita. La pena è aumentata se il fatto è commesso dal coniuge legalmente separato o divorziato o da persona che sia stata legata da relazione affettiva alla persona offesa. La pena è aumentata fino alla metà se il fatto è commesso a danno di un minore, di una donna in stato di gravidanza o di una persona con disabilità di cui all'articolo 3 della legge 5 febbraio 1992, n. 104, ovvero con armi o da persona travisata. Il delitto è punito a querela della persona offesa. Il termine per la proposizione della querela è di sei mesi. Si procede tuttavia d'ufficio se il fatto è commesso nei confronti di un minore o di una persona con disabilità di cui all'articolo 3 della legge 5 febbraio 1992, n. 104, nonché quando il fatto è connesso con altro delitto per il quale si deve procedere d'ufficio (1) (2).</a:t>
            </a:r>
            <a:endParaRPr lang="it-IT" sz="1600" i="1" dirty="0">
              <a:solidFill>
                <a:prstClr val="black"/>
              </a:solidFill>
            </a:endParaRPr>
          </a:p>
        </p:txBody>
      </p:sp>
      <p:pic>
        <p:nvPicPr>
          <p:cNvPr id="8" name="Immagine 7">
            <a:extLst>
              <a:ext uri="{FF2B5EF4-FFF2-40B4-BE49-F238E27FC236}">
                <a16:creationId xmlns:a16="http://schemas.microsoft.com/office/drawing/2014/main" id="{3836A215-8FFC-4D5A-ABC9-785F72858A75}"/>
              </a:ext>
            </a:extLst>
          </p:cNvPr>
          <p:cNvPicPr>
            <a:picLocks noChangeAspect="1"/>
          </p:cNvPicPr>
          <p:nvPr/>
        </p:nvPicPr>
        <p:blipFill>
          <a:blip r:embed="rId3"/>
          <a:stretch>
            <a:fillRect/>
          </a:stretch>
        </p:blipFill>
        <p:spPr>
          <a:xfrm>
            <a:off x="3131840" y="1725405"/>
            <a:ext cx="2496162" cy="432000"/>
          </a:xfrm>
          <a:prstGeom prst="rect">
            <a:avLst/>
          </a:prstGeom>
        </p:spPr>
      </p:pic>
    </p:spTree>
    <p:extLst>
      <p:ext uri="{BB962C8B-B14F-4D97-AF65-F5344CB8AC3E}">
        <p14:creationId xmlns:p14="http://schemas.microsoft.com/office/powerpoint/2010/main" val="3685789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magine 4">
            <a:extLst>
              <a:ext uri="{FF2B5EF4-FFF2-40B4-BE49-F238E27FC236}">
                <a16:creationId xmlns:a16="http://schemas.microsoft.com/office/drawing/2014/main" id="{DE08227B-6D58-4C85-B225-2A0C947CD4C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9720" y="274638"/>
            <a:ext cx="7969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4343F502-7F12-4E7F-B0C8-6AAF7CE31F34}"/>
              </a:ext>
            </a:extLst>
          </p:cNvPr>
          <p:cNvSpPr>
            <a:spLocks noGrp="1" noRot="1" noChangeArrowheads="1"/>
          </p:cNvSpPr>
          <p:nvPr>
            <p:ph type="title"/>
          </p:nvPr>
        </p:nvSpPr>
        <p:spPr>
          <a:xfrm>
            <a:off x="457200" y="274638"/>
            <a:ext cx="7067550" cy="754062"/>
          </a:xfrm>
        </p:spPr>
        <p:txBody>
          <a:bodyPr/>
          <a:lstStyle/>
          <a:p>
            <a:pPr algn="l" eaLnBrk="1" hangingPunct="1"/>
            <a:r>
              <a:rPr lang="it-IT" altLang="it-IT" sz="2400" dirty="0">
                <a:solidFill>
                  <a:srgbClr val="0000FF"/>
                </a:solidFill>
                <a:latin typeface="Tahoma" panose="020B0604030504040204" pitchFamily="34" charset="0"/>
                <a:cs typeface="Tahoma" panose="020B0604030504040204" pitchFamily="34" charset="0"/>
              </a:rPr>
              <a:t>BULLISMO E CYBERBULLISMO</a:t>
            </a:r>
            <a:endParaRPr lang="it-IT" altLang="it-IT" sz="1400" dirty="0">
              <a:solidFill>
                <a:srgbClr val="0000FF"/>
              </a:solidFill>
              <a:latin typeface="Tahoma" panose="020B0604030504040204" pitchFamily="34" charset="0"/>
              <a:cs typeface="Tahoma" panose="020B0604030504040204" pitchFamily="34" charset="0"/>
            </a:endParaRPr>
          </a:p>
        </p:txBody>
      </p:sp>
      <p:sp>
        <p:nvSpPr>
          <p:cNvPr id="2052" name="Segnaposto piè di pagina 1">
            <a:extLst>
              <a:ext uri="{FF2B5EF4-FFF2-40B4-BE49-F238E27FC236}">
                <a16:creationId xmlns:a16="http://schemas.microsoft.com/office/drawing/2014/main" id="{2CDB659B-8D7F-4089-823B-6A69C547A2E8}"/>
              </a:ext>
            </a:extLst>
          </p:cNvPr>
          <p:cNvSpPr>
            <a:spLocks noGrp="1"/>
          </p:cNvSpPr>
          <p:nvPr>
            <p:ph type="ftr" sz="quarter" idx="11"/>
          </p:nvPr>
        </p:nvSpPr>
        <p:spPr bwMode="auto">
          <a:xfrm>
            <a:off x="468313" y="6356350"/>
            <a:ext cx="75596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0000FF"/>
                </a:solidFill>
                <a:effectLst/>
                <a:uLnTx/>
                <a:uFillTx/>
                <a:latin typeface="Arial" panose="020B0604020202020204" pitchFamily="34" charset="0"/>
                <a:ea typeface="+mn-ea"/>
                <a:cs typeface="+mn-cs"/>
              </a:rPr>
              <a:t>Prof.ssa A. M. Lifonso - Corso di Pedagogia e Didattica dell'Arte – ABA LECCE</a:t>
            </a:r>
          </a:p>
        </p:txBody>
      </p:sp>
      <p:sp>
        <p:nvSpPr>
          <p:cNvPr id="2053" name="Segnaposto numero diapositiva 2">
            <a:extLst>
              <a:ext uri="{FF2B5EF4-FFF2-40B4-BE49-F238E27FC236}">
                <a16:creationId xmlns:a16="http://schemas.microsoft.com/office/drawing/2014/main" id="{77CD6B50-FD7E-4AF7-80B1-AC29A41910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1D972F-19DD-4BC5-A3C8-32AC4527B0DD}" type="slidenum">
              <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it-IT" altLang="it-IT"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2055" name="CasellaDiTesto 11">
            <a:extLst>
              <a:ext uri="{FF2B5EF4-FFF2-40B4-BE49-F238E27FC236}">
                <a16:creationId xmlns:a16="http://schemas.microsoft.com/office/drawing/2014/main" id="{A9B74C26-1F71-4DD6-952C-3727FBE63167}"/>
              </a:ext>
            </a:extLst>
          </p:cNvPr>
          <p:cNvSpPr txBox="1">
            <a:spLocks noChangeArrowheads="1"/>
          </p:cNvSpPr>
          <p:nvPr/>
        </p:nvSpPr>
        <p:spPr bwMode="auto">
          <a:xfrm>
            <a:off x="597968" y="2404117"/>
            <a:ext cx="80888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it-IT" sz="1600" i="1" dirty="0"/>
              <a:t>Chiunque, in un luogo pubblico o aperto al pubblico, ovvero col mezzo del telefono, per</a:t>
            </a:r>
          </a:p>
          <a:p>
            <a:pPr algn="just"/>
            <a:r>
              <a:rPr lang="it-IT" sz="1600" i="1" dirty="0"/>
              <a:t>petulanza o per altro biasimevole motivo, reca a taluno molestia o disturbo è punito con</a:t>
            </a:r>
          </a:p>
          <a:p>
            <a:pPr algn="just"/>
            <a:r>
              <a:rPr lang="it-IT" sz="1600" i="1" dirty="0"/>
              <a:t>l'arresto fino a sei mesi o con l'ammenda fino a € 516”</a:t>
            </a:r>
            <a:endParaRPr kumimoji="0" lang="it-IT" sz="1600" b="0"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Rettangolo 2"/>
          <p:cNvSpPr/>
          <p:nvPr/>
        </p:nvSpPr>
        <p:spPr>
          <a:xfrm>
            <a:off x="515616" y="1028700"/>
            <a:ext cx="672068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Normativa di riferimento </a:t>
            </a:r>
            <a:r>
              <a:rPr kumimoji="0" lang="it-IT"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(codice penale)</a:t>
            </a:r>
            <a:endPar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 name="Immagine 1">
            <a:extLst>
              <a:ext uri="{FF2B5EF4-FFF2-40B4-BE49-F238E27FC236}">
                <a16:creationId xmlns:a16="http://schemas.microsoft.com/office/drawing/2014/main" id="{15F8A2C1-830D-4307-88F4-FCD35717D773}"/>
              </a:ext>
            </a:extLst>
          </p:cNvPr>
          <p:cNvPicPr>
            <a:picLocks noChangeAspect="1"/>
          </p:cNvPicPr>
          <p:nvPr/>
        </p:nvPicPr>
        <p:blipFill>
          <a:blip r:embed="rId3"/>
          <a:stretch>
            <a:fillRect/>
          </a:stretch>
        </p:blipFill>
        <p:spPr>
          <a:xfrm>
            <a:off x="2725760" y="1782762"/>
            <a:ext cx="3044779" cy="432000"/>
          </a:xfrm>
          <a:prstGeom prst="rect">
            <a:avLst/>
          </a:prstGeom>
        </p:spPr>
      </p:pic>
    </p:spTree>
    <p:extLst>
      <p:ext uri="{BB962C8B-B14F-4D97-AF65-F5344CB8AC3E}">
        <p14:creationId xmlns:p14="http://schemas.microsoft.com/office/powerpoint/2010/main" val="166028799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1505</TotalTime>
  <Words>6454</Words>
  <Application>Microsoft Office PowerPoint</Application>
  <PresentationFormat>Presentazione su schermo (4:3)</PresentationFormat>
  <Paragraphs>358</Paragraphs>
  <Slides>38</Slides>
  <Notes>0</Notes>
  <HiddenSlides>0</HiddenSlides>
  <MMClips>0</MMClips>
  <ScaleCrop>false</ScaleCrop>
  <HeadingPairs>
    <vt:vector size="8" baseType="variant">
      <vt:variant>
        <vt:lpstr>Caratteri utilizzati</vt:lpstr>
      </vt:variant>
      <vt:variant>
        <vt:i4>3</vt:i4>
      </vt:variant>
      <vt:variant>
        <vt:lpstr>Tema</vt:lpstr>
      </vt:variant>
      <vt:variant>
        <vt:i4>1</vt:i4>
      </vt:variant>
      <vt:variant>
        <vt:lpstr>Server OLE incorporati</vt:lpstr>
      </vt:variant>
      <vt:variant>
        <vt:i4>1</vt:i4>
      </vt:variant>
      <vt:variant>
        <vt:lpstr>Titoli diapositive</vt:lpstr>
      </vt:variant>
      <vt:variant>
        <vt:i4>38</vt:i4>
      </vt:variant>
    </vt:vector>
  </HeadingPairs>
  <TitlesOfParts>
    <vt:vector size="43" baseType="lpstr">
      <vt:lpstr>Arial</vt:lpstr>
      <vt:lpstr>Calibri</vt:lpstr>
      <vt:lpstr>Tahoma</vt:lpstr>
      <vt:lpstr>Tema di Office</vt:lpstr>
      <vt:lpstr>Oggetto shell Packager</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lpstr>BULLISMO E CYBERBULLISMO</vt:lpstr>
    </vt:vector>
  </TitlesOfParts>
  <Company>cofathec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dc:title>
  <dc:creator>lepore</dc:creator>
  <cp:lastModifiedBy>antonio lepore</cp:lastModifiedBy>
  <cp:revision>157</cp:revision>
  <dcterms:created xsi:type="dcterms:W3CDTF">2008-01-28T20:03:17Z</dcterms:created>
  <dcterms:modified xsi:type="dcterms:W3CDTF">2018-03-01T15:34:47Z</dcterms:modified>
</cp:coreProperties>
</file>